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88" r:id="rId5"/>
    <p:sldId id="293" r:id="rId6"/>
    <p:sldId id="294" r:id="rId7"/>
    <p:sldId id="295" r:id="rId8"/>
    <p:sldId id="296" r:id="rId9"/>
    <p:sldId id="297" r:id="rId10"/>
    <p:sldId id="299" r:id="rId11"/>
    <p:sldId id="300" r:id="rId12"/>
    <p:sldId id="301" r:id="rId13"/>
    <p:sldId id="303" r:id="rId14"/>
    <p:sldId id="291" r:id="rId15"/>
    <p:sldId id="304" r:id="rId16"/>
    <p:sldId id="305" r:id="rId17"/>
    <p:sldId id="283" r:id="rId18"/>
    <p:sldId id="326" r:id="rId19"/>
    <p:sldId id="316" r:id="rId20"/>
    <p:sldId id="308" r:id="rId21"/>
    <p:sldId id="292" r:id="rId22"/>
    <p:sldId id="309" r:id="rId23"/>
    <p:sldId id="312" r:id="rId24"/>
    <p:sldId id="313" r:id="rId25"/>
    <p:sldId id="314" r:id="rId26"/>
    <p:sldId id="315" r:id="rId27"/>
    <p:sldId id="317" r:id="rId28"/>
    <p:sldId id="319" r:id="rId29"/>
    <p:sldId id="320" r:id="rId30"/>
    <p:sldId id="321" r:id="rId31"/>
    <p:sldId id="322" r:id="rId32"/>
    <p:sldId id="310" r:id="rId33"/>
    <p:sldId id="323" r:id="rId34"/>
    <p:sldId id="324" r:id="rId35"/>
    <p:sldId id="325" r:id="rId36"/>
    <p:sldId id="259" r:id="rId37"/>
    <p:sldId id="333" r:id="rId38"/>
    <p:sldId id="328" r:id="rId39"/>
    <p:sldId id="329" r:id="rId40"/>
    <p:sldId id="330" r:id="rId41"/>
    <p:sldId id="334" r:id="rId42"/>
    <p:sldId id="331" r:id="rId43"/>
    <p:sldId id="335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84A27"/>
    <a:srgbClr val="1329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58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360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alphaModFix amt="92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08F38F5-7B5E-4740-A337-243BDA8AEE03}"/>
              </a:ext>
            </a:extLst>
          </p:cNvPr>
          <p:cNvSpPr/>
          <p:nvPr userDrawn="1"/>
        </p:nvSpPr>
        <p:spPr>
          <a:xfrm>
            <a:off x="0" y="0"/>
            <a:ext cx="12192000" cy="1894114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CBA2BA-9483-4E2C-A77A-E6E29217DCC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136525"/>
            <a:ext cx="11851341" cy="898899"/>
          </a:xfrm>
        </p:spPr>
        <p:txBody>
          <a:bodyPr anchor="t"/>
          <a:lstStyle>
            <a:lvl1pPr algn="r">
              <a:defRPr sz="6000" b="1">
                <a:solidFill>
                  <a:srgbClr val="E84A27"/>
                </a:solidFill>
              </a:defRPr>
            </a:lvl1pPr>
          </a:lstStyle>
          <a:p>
            <a:r>
              <a:rPr lang="en-US" dirty="0"/>
              <a:t>Lecture Name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AAE08C-2DFA-41BF-90C8-9EA00F99C82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707341" y="1231366"/>
            <a:ext cx="9144000" cy="1655762"/>
          </a:xfrm>
        </p:spPr>
        <p:txBody>
          <a:bodyPr/>
          <a:lstStyle>
            <a:lvl1pPr marL="0" indent="0" algn="r">
              <a:buNone/>
              <a:defRPr sz="2400" b="1">
                <a:solidFill>
                  <a:srgbClr val="E84A27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UIUC ECON ### Course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2B1E16-2EB5-4057-8781-B961329885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99399-398A-4C41-8C6C-06BD9AEFD18D}" type="datetimeFigureOut">
              <a:rPr lang="en-US" smtClean="0"/>
              <a:t>2/2/2023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AF4441-01B0-41A1-8706-6CD3998586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3DA2F5-AFD8-4CB7-94DF-AE9A5AE71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07100-2BF0-4E9C-A6A6-1DA190E547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4807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D75FF-077C-4A9C-8FD6-35D07DF015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2900"/>
            <a:ext cx="10515600" cy="646656"/>
          </a:xfrm>
        </p:spPr>
        <p:txBody>
          <a:bodyPr anchor="t"/>
          <a:lstStyle>
            <a:lvl1pPr>
              <a:defRPr b="1">
                <a:solidFill>
                  <a:srgbClr val="E84A27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8952E9-6B42-4894-8BB8-6ADD0A2A6C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43000"/>
            <a:ext cx="10515600" cy="458544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04AAB0-FB1C-493B-B9B5-447A7773AF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99399-398A-4C41-8C6C-06BD9AEFD18D}" type="datetimeFigureOut">
              <a:rPr lang="en-US" smtClean="0"/>
              <a:t>2/2/2023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CFF192-81D6-44BA-8736-B2F12F07D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BAA711-06AE-4806-911B-BBE202B172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07100-2BF0-4E9C-A6A6-1DA190E547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7933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A664FB-22DA-489F-A215-E7347B1CA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2901"/>
            <a:ext cx="10515600" cy="599492"/>
          </a:xfrm>
        </p:spPr>
        <p:txBody>
          <a:bodyPr anchor="t"/>
          <a:lstStyle>
            <a:lvl1pPr>
              <a:defRPr b="1">
                <a:solidFill>
                  <a:srgbClr val="E84A27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3B65B7-316C-48E3-AEDC-F481C78510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143000"/>
            <a:ext cx="5181600" cy="45767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641D60-CF11-439F-8836-F27C0AF7B6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143000"/>
            <a:ext cx="5181600" cy="45767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CA6D71-0B86-47F3-AD6F-EB441160FE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F3D30-A9D3-458D-97DA-D5E31B70A1FA}" type="datetimeFigureOut">
              <a:rPr lang="en-US" smtClean="0"/>
              <a:t>2/2/2023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00E042-AC4B-43D6-985A-EB378A9EFF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EFB824-0178-4DED-9CBE-3273B7CC0B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53398-437B-4C3D-8DBF-6C17EBD12C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5643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91300A-2C9A-4093-B985-4F4B626856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2900"/>
            <a:ext cx="10515600" cy="571500"/>
          </a:xfrm>
        </p:spPr>
        <p:txBody>
          <a:bodyPr anchor="t"/>
          <a:lstStyle>
            <a:lvl1pPr>
              <a:defRPr b="1">
                <a:solidFill>
                  <a:srgbClr val="E84A27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C64F2B7-5EBF-4087-A642-205DFE4802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F3D30-A9D3-458D-97DA-D5E31B70A1FA}" type="datetimeFigureOut">
              <a:rPr lang="en-US" smtClean="0"/>
              <a:t>2/2/2023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A2CE22-9D48-4C84-9B69-6BBF1E2776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97F086-97F3-4CE6-B8FB-3C1753E67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53398-437B-4C3D-8DBF-6C17EBD12C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7688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390209-7C5B-4EC8-94A5-312EEE26EA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46668"/>
            <a:ext cx="10515600" cy="2852737"/>
          </a:xfrm>
        </p:spPr>
        <p:txBody>
          <a:bodyPr anchor="b"/>
          <a:lstStyle>
            <a:lvl1pPr>
              <a:defRPr sz="6000" b="1">
                <a:solidFill>
                  <a:srgbClr val="E84A27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3BAE19-C506-4FDE-A397-5C4332C5C3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422639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AA1F3D-37BA-480B-B982-1860DB9099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99399-398A-4C41-8C6C-06BD9AEFD18D}" type="datetimeFigureOut">
              <a:rPr lang="en-US" smtClean="0"/>
              <a:t>2/2/2023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2E949C-A0E1-4647-B8B2-D85327C798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94E57A-49FB-4F07-B574-D6CBB72DB4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07100-2BF0-4E9C-A6A6-1DA190E547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8724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F721E-DE5C-4180-9CAA-602201C14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15021"/>
            <a:ext cx="10515600" cy="1325563"/>
          </a:xfrm>
        </p:spPr>
        <p:txBody>
          <a:bodyPr/>
          <a:lstStyle>
            <a:lvl1pPr>
              <a:defRPr b="1">
                <a:solidFill>
                  <a:srgbClr val="E84A27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9F9590-BEA7-4C8D-BF3F-06F2D6DFA2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0049B3-9CED-4E23-9702-DFA9685690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2368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DB78C6F-35E5-4AC9-9979-79A87F74D6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18CDDB2-1741-4FBF-ACE4-DC59F484C4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2368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6CFE34F-0467-4747-9DFB-2267314DE4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99399-398A-4C41-8C6C-06BD9AEFD18D}" type="datetimeFigureOut">
              <a:rPr lang="en-US" smtClean="0"/>
              <a:t>2/2/2023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2CBD7FE-4933-4DFC-9293-502C519E5A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7E18997-C271-43D0-B331-EFF42790A2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07100-2BF0-4E9C-A6A6-1DA190E547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4021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16B40F-1C8A-4CAB-81CE-92FA25AF49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99399-398A-4C41-8C6C-06BD9AEFD18D}" type="datetimeFigureOut">
              <a:rPr lang="en-US" smtClean="0"/>
              <a:t>2/2/2023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1651875-C122-4619-BCF7-7FFC9B6AFA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4607BB-0E3B-4587-9195-D602F5D96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07100-2BF0-4E9C-A6A6-1DA190E547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120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E138E78-76CC-4442-B3DA-8B33E6B13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4AA233-36CB-4521-9764-D67D07E74A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4190D0-F842-4FA6-B4B0-74B99AB6A61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299399-398A-4C41-8C6C-06BD9AEFD18D}" type="datetimeFigureOut">
              <a:rPr lang="en-US" smtClean="0"/>
              <a:t>2/2/2023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8F6103-0A9E-429B-8AD9-95DFE9C9B1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F8BF6D-F576-44C5-9C89-A457EE5B43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907100-2BF0-4E9C-A6A6-1DA190E547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8324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8" r:id="rId3"/>
    <p:sldLayoutId id="2147483669" r:id="rId4"/>
    <p:sldLayoutId id="2147483651" r:id="rId5"/>
    <p:sldLayoutId id="2147483653" r:id="rId6"/>
    <p:sldLayoutId id="2147483655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interest.com/emojiisland/free-high-resolution-emoji-icons/" TargetMode="External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hyperlink" Target="https://en.wikipedia.org/wiki/File:Least_Squares.gif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BfKanl1aSG0&amp;ab_channel=StatQuestwithJoshStarmer" TargetMode="External"/><Relationship Id="rId2" Type="http://schemas.openxmlformats.org/officeDocument/2006/relationships/hyperlink" Target="https://www.youtube.com/watch?v=vN5cNN2-HWE&amp;ab_channel=StatQuestwithJoshStarmer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0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gif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7F6D3-5610-4D4B-957E-425A40D8D8C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Regression 1: OLS Fundamentals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3DB47B-1C47-4D14-88E6-CDB1E27E978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UIUC ECON 474 Econometrics of Policy Evaluation</a:t>
            </a:r>
          </a:p>
        </p:txBody>
      </p:sp>
    </p:spTree>
    <p:extLst>
      <p:ext uri="{BB962C8B-B14F-4D97-AF65-F5344CB8AC3E}">
        <p14:creationId xmlns:p14="http://schemas.microsoft.com/office/powerpoint/2010/main" val="38601698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F6FECFC-6AF3-F731-DAA0-239A06834B0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lang="en-US" dirty="0"/>
                  <a:t>A4) All coefficients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,…)</m:t>
                    </m:r>
                  </m:oMath>
                </a14:m>
                <a:r>
                  <a:rPr lang="en-US" b="0" dirty="0"/>
                  <a:t> </a:t>
                </a:r>
                <a:r>
                  <a:rPr lang="en-US" dirty="0"/>
                  <a:t>are unbiased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F6FECFC-6AF3-F731-DAA0-239A06834B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087" t="-28283" b="-494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47FDF97-F078-577E-337D-9C65E7C22095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143000"/>
                <a:ext cx="5181600" cy="4725140"/>
              </a:xfrm>
            </p:spPr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r>
                  <a:rPr lang="en-US" b="0" dirty="0"/>
                  <a:t>(1)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b="0" dirty="0"/>
                  <a:t>(2)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b="0" dirty="0"/>
                  <a:t>(3)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I assert (recall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𝑐𝑜𝑣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()</m:t>
                    </m:r>
                  </m:oMath>
                </a14:m>
                <a:r>
                  <a:rPr lang="en-US" dirty="0"/>
                  <a:t> is a function of averages):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in equation (1)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or: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E84A2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E84A27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E84A27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   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47FDF97-F078-577E-337D-9C65E7C220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143000"/>
                <a:ext cx="5181600" cy="4725140"/>
              </a:xfrm>
              <a:blipFill>
                <a:blip r:embed="rId3"/>
                <a:stretch>
                  <a:fillRect l="-2118" t="-33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DD551D8A-9533-FB53-9B4A-21CD505873B7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200" y="1143000"/>
                <a:ext cx="5333260" cy="4725140"/>
              </a:xfrm>
            </p:spPr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r>
                  <a:rPr lang="en-US" dirty="0"/>
                  <a:t>Because ability and </a:t>
                </a:r>
                <a:r>
                  <a:rPr lang="en-US" dirty="0">
                    <a:solidFill>
                      <a:srgbClr val="00B0F0"/>
                    </a:solidFill>
                  </a:rPr>
                  <a:t>years of schooling</a:t>
                </a:r>
                <a:r>
                  <a:rPr lang="en-US" dirty="0"/>
                  <a:t> are (positively) correlated</a:t>
                </a:r>
              </a:p>
              <a:p>
                <a:pPr marL="0" indent="0" algn="ctr">
                  <a:buNone/>
                </a:pPr>
                <a:r>
                  <a:rPr lang="en-US" b="1" dirty="0"/>
                  <a:t>AND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dirty="0"/>
                  <a:t>… </a:t>
                </a:r>
              </a:p>
              <a:p>
                <a:pPr marL="0" indent="0">
                  <a:buNone/>
                </a:pPr>
                <a:r>
                  <a:rPr lang="en-US" dirty="0"/>
                  <a:t>In equation (1) we have: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groupChr>
                                <m:groupChrPr>
                                  <m:chr m:val="⏟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groupChr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=10</m:t>
                                      </m:r>
                                    </m:e>
                                  </m:d>
                                </m:e>
                              </m:groupChr>
                            </m:e>
                            <m:lim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HS</m:t>
                              </m:r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dropout</m:t>
                              </m:r>
                            </m:lim>
                          </m:limLow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&lt;</m:t>
                          </m:r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groupChr>
                                <m:groupChrPr>
                                  <m:chr m:val="⏟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groupChr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=12</m:t>
                                      </m:r>
                                    </m:e>
                                  </m:d>
                                </m:e>
                              </m:groupChr>
                            </m:e>
                            <m:lim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HS</m:t>
                              </m:r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Degree</m:t>
                              </m:r>
                            </m:lim>
                          </m:limLow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&lt;</m:t>
                          </m:r>
                        </m:e>
                      </m:d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groupChr>
                                <m:groupChrPr>
                                  <m:chr m:val="⏟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groupChr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=16</m:t>
                                      </m:r>
                                    </m:e>
                                  </m:d>
                                </m:e>
                              </m:groupChr>
                            </m:e>
                            <m:lim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BA</m:t>
                              </m:r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Degree</m:t>
                              </m:r>
                            </m:lim>
                          </m:limLow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≠0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solidFill>
                          <a:srgbClr val="E84A27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i="1" dirty="0"/>
                  <a:t>, </a:t>
                </a:r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E84A27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&gt;0 </m:t>
                    </m:r>
                  </m:oMath>
                </a14:m>
                <a:endParaRPr lang="en-US" i="1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DD551D8A-9533-FB53-9B4A-21CD505873B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200" y="1143000"/>
                <a:ext cx="5333260" cy="4725140"/>
              </a:xfrm>
              <a:blipFill>
                <a:blip r:embed="rId4"/>
                <a:stretch>
                  <a:fillRect l="-18879" t="-3355" b="-2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43872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B5EEE6-C66B-15EF-27F0-CBDF866F34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2901"/>
            <a:ext cx="11217676" cy="599492"/>
          </a:xfrm>
        </p:spPr>
        <p:txBody>
          <a:bodyPr>
            <a:normAutofit fontScale="90000"/>
          </a:bodyPr>
          <a:lstStyle/>
          <a:p>
            <a:r>
              <a:rPr lang="en-US" dirty="0"/>
              <a:t>Regression is the CEF, which is optimal for least squares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0A5FCBF-EC20-65C9-A1FF-9FD731DA68D5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143000"/>
                <a:ext cx="5181600" cy="4576763"/>
              </a:xfrm>
            </p:spPr>
            <p:txBody>
              <a:bodyPr>
                <a:normAutofit fontScale="85000" lnSpcReduction="20000"/>
              </a:bodyPr>
              <a:lstStyle/>
              <a:p>
                <a:pPr marL="0" indent="0">
                  <a:buNone/>
                </a:pPr>
                <a:r>
                  <a:rPr lang="en-US" dirty="0"/>
                  <a:t>(A4) yields the </a:t>
                </a:r>
                <a:r>
                  <a:rPr lang="en-US" b="1" dirty="0"/>
                  <a:t>conditional expectation function</a:t>
                </a:r>
                <a:r>
                  <a:rPr lang="en-US" dirty="0"/>
                  <a:t> (CEF)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If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endParaRPr lang="en-US" b="0" dirty="0"/>
              </a:p>
              <a:p>
                <a:r>
                  <a:rPr lang="en-US" dirty="0"/>
                  <a:t>Then</a:t>
                </a:r>
                <a:endParaRPr lang="en-US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endParaRPr lang="en-US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r>
                  <a:rPr lang="en-US" dirty="0"/>
                  <a:t>since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[]</m:t>
                    </m:r>
                  </m:oMath>
                </a14:m>
                <a:r>
                  <a:rPr lang="en-US" b="0" dirty="0"/>
                  <a:t> is a linear operator (opposed to nonlinear e.g. </a:t>
                </a:r>
                <a:r>
                  <a:rPr lang="en-US" dirty="0"/>
                  <a:t>square operators like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𝑐𝑜𝑣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()</m:t>
                    </m:r>
                  </m:oMath>
                </a14:m>
                <a:r>
                  <a:rPr lang="en-US" b="0" dirty="0"/>
                  <a:t> 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𝑣𝑎𝑟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()</m:t>
                    </m:r>
                  </m:oMath>
                </a14:m>
                <a:r>
                  <a:rPr lang="en-US" b="0" dirty="0"/>
                  <a:t>)</a:t>
                </a:r>
              </a:p>
              <a:p>
                <a:pPr marL="0" indent="0">
                  <a:buNone/>
                </a:pPr>
                <a:endParaRPr lang="en-US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since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constant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constant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0A5FCBF-EC20-65C9-A1FF-9FD731DA68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143000"/>
                <a:ext cx="5181600" cy="4576763"/>
              </a:xfrm>
              <a:blipFill>
                <a:blip r:embed="rId2"/>
                <a:stretch>
                  <a:fillRect l="-1882" t="-30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9253F4B7-AC0E-5DF8-5D5D-7DF2DC15010F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200" y="1143000"/>
                <a:ext cx="5181600" cy="4805039"/>
              </a:xfrm>
            </p:spPr>
            <p:txBody>
              <a:bodyPr>
                <a:normAutofit fontScale="85000" lnSpcReduction="2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since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⋅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/>
                  <a:t> says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is known (e.g.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is nonrandom)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E84A27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solidFill>
                                <a:srgbClr val="E84A2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E84A27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e>
                          <m:r>
                            <a:rPr lang="en-US" i="1">
                              <a:solidFill>
                                <a:srgbClr val="E84A27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i="1">
                          <a:solidFill>
                            <a:srgbClr val="E84A27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E84A2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E84A27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E84A27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E84A27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E84A2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E84A27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E84A27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E84A27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>
                  <a:solidFill>
                    <a:srgbClr val="E84A27"/>
                  </a:solidFill>
                </a:endParaRPr>
              </a:p>
              <a:p>
                <a:pPr marL="0" indent="0">
                  <a:buNone/>
                </a:pPr>
                <a:r>
                  <a:rPr lang="en-US" dirty="0"/>
                  <a:t>By A4)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It can be shown that CEF is the optimal solution to least squares </a:t>
                </a:r>
              </a:p>
              <a:p>
                <a:r>
                  <a:rPr lang="en-US" dirty="0"/>
                  <a:t>(see Mixtape Ch. 2.19)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The </a:t>
                </a:r>
                <a:r>
                  <a:rPr lang="en-US" b="1" dirty="0"/>
                  <a:t>“best” </a:t>
                </a:r>
                <a:r>
                  <a:rPr lang="en-US" dirty="0"/>
                  <a:t>part of BLUE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9253F4B7-AC0E-5DF8-5D5D-7DF2DC15010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200" y="1143000"/>
                <a:ext cx="5181600" cy="4805039"/>
              </a:xfrm>
              <a:blipFill>
                <a:blip r:embed="rId3"/>
                <a:stretch>
                  <a:fillRect l="-1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42197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CE2A559-F23B-6055-3817-F33A9F473C0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lang="en-US" dirty="0"/>
                  <a:t>How to obtain coefficient estimators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acc>
                  </m:oMath>
                </a14:m>
                <a:endParaRPr lang="en-US" b="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CE2A559-F23B-6055-3817-F33A9F473C0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087" t="-23232" b="-5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396D75F-B3E8-7291-F1A1-D46DED725C40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en-US" dirty="0"/>
                  <a:t>The </a:t>
                </a:r>
                <a:r>
                  <a:rPr lang="en-US" b="1" dirty="0"/>
                  <a:t>“least squares” </a:t>
                </a:r>
                <a:r>
                  <a:rPr lang="en-US" dirty="0"/>
                  <a:t>part of </a:t>
                </a:r>
                <a:r>
                  <a:rPr lang="en-US" i="1" u="sng" dirty="0">
                    <a:solidFill>
                      <a:srgbClr val="E84A27"/>
                    </a:solidFill>
                  </a:rPr>
                  <a:t>Simple</a:t>
                </a:r>
                <a:r>
                  <a:rPr lang="en-US" dirty="0"/>
                  <a:t> Least Squares (SLS):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,</m:t>
                      </m:r>
                      <m:acc>
                        <m:accPr>
                          <m:chr m:val="̂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dirty="0" smtClean="0">
                          <a:latin typeface="Cambria Math" panose="02040503050406030204" pitchFamily="18" charset="0"/>
                        </a:rPr>
                        <m:t>argmin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b="0" dirty="0"/>
              </a:p>
              <a:p>
                <a:r>
                  <a:rPr lang="en-US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Minimization with respect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yield the coefficient estimators: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̂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acc>
                    <m:acc>
                      <m:accPr>
                        <m:chr m:val="̅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acc>
                              <m:accPr>
                                <m:chr m:val="̅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)(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acc>
                              <m:accPr>
                                <m:chr m:val="̅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num>
                      <m:den>
                        <m:nary>
                          <m:naryPr>
                            <m:chr m:val="∑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</m:d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𝑐𝑜𝑣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𝑣𝑎𝑟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396D75F-B3E8-7291-F1A1-D46DED725C4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3"/>
                <a:stretch>
                  <a:fillRect l="-2118" t="-2133" r="-4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F6FACF5F-8C09-EEBA-FC68-37B2E67B777A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200" y="1143000"/>
                <a:ext cx="5181600" cy="4734018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en-US" dirty="0"/>
                  <a:t>To show this, you need</a:t>
                </a:r>
              </a:p>
              <a:p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acc>
                      <m:accPr>
                        <m:chr m:val="̅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/>
                  <a:t> </a:t>
                </a:r>
              </a:p>
              <a:p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Steps: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plug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Take two derivatives (with respect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Solve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2×2</m:t>
                    </m:r>
                  </m:oMath>
                </a14:m>
                <a:r>
                  <a:rPr lang="en-US" dirty="0"/>
                  <a:t> system of equations</a:t>
                </a:r>
              </a:p>
            </p:txBody>
          </p:sp>
        </mc:Choice>
        <mc:Fallback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F6FACF5F-8C09-EEBA-FC68-37B2E67B777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200" y="1143000"/>
                <a:ext cx="5181600" cy="4734018"/>
              </a:xfrm>
              <a:blipFill>
                <a:blip r:embed="rId4"/>
                <a:stretch>
                  <a:fillRect l="-2235" t="-2062" b="-21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0742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081B382-E990-98C0-DE31-683D87E19D3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US" dirty="0"/>
                  <a:t> 2 regressors</a:t>
                </a:r>
                <a:r>
                  <a:rPr lang="en-US" b="0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</m:acc>
                    <m:r>
                      <a:rPr lang="en-US" b="0" i="1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 &amp; Frisch-Waugh-Lovell Theorem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081B382-E990-98C0-DE31-683D87E19D3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t="-22222" r="-174" b="-5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62CF31B-49ED-B266-3B9C-DF8FC2B1A783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143000"/>
                <a:ext cx="5402802" cy="4893816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For the general case of </a:t>
                </a:r>
                <a:r>
                  <a:rPr lang="en-US" u="sng" dirty="0">
                    <a:solidFill>
                      <a:srgbClr val="E84A27"/>
                    </a:solidFill>
                  </a:rPr>
                  <a:t>Ordinary </a:t>
                </a:r>
                <a:r>
                  <a:rPr lang="en-US" dirty="0">
                    <a:solidFill>
                      <a:srgbClr val="E84A27"/>
                    </a:solidFill>
                  </a:rPr>
                  <a:t>Least Squares</a:t>
                </a:r>
                <a:r>
                  <a:rPr lang="en-US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years of experience</a:t>
                </a:r>
              </a:p>
              <a:p>
                <a:pPr marL="0" indent="0">
                  <a:buNone/>
                </a:pPr>
                <a:r>
                  <a:rPr lang="en-US" dirty="0"/>
                  <a:t>Solving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𝜷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argmin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nary>
                  </m:oMath>
                </a14:m>
                <a:r>
                  <a:rPr lang="en-US" b="0" dirty="0"/>
                  <a:t> requires matrix calculus</a:t>
                </a:r>
              </a:p>
              <a:p>
                <a:r>
                  <a:rPr lang="en-US" dirty="0"/>
                  <a:t>Solution: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𝜷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p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𝜷</m:t>
                        </m:r>
                      </m:e>
                    </m:acc>
                  </m:oMath>
                </a14:m>
                <a:r>
                  <a:rPr lang="en-US" b="0" i="0" dirty="0"/>
                  <a:t> is the vector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(WAY) beyond the math requirements for this course</a:t>
                </a:r>
                <a:endParaRPr lang="en-US" b="0" dirty="0"/>
              </a:p>
              <a:p>
                <a:pPr marL="0" indent="0">
                  <a:buNone/>
                </a:pPr>
                <a:r>
                  <a:rPr lang="en-US" dirty="0"/>
                  <a:t>But never fear…</a:t>
                </a:r>
                <a:endParaRPr lang="en-US" b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62CF31B-49ED-B266-3B9C-DF8FC2B1A7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143000"/>
                <a:ext cx="5402802" cy="4893816"/>
              </a:xfrm>
              <a:blipFill>
                <a:blip r:embed="rId3"/>
                <a:stretch>
                  <a:fillRect l="-2032" t="-2618" r="-5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5C56BBF0-903A-3188-21FA-5715DF28903D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241002" y="1143000"/>
                <a:ext cx="5112798" cy="4576763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US" u="sng" dirty="0"/>
                  <a:t>The Frisch-Waugh-Lovell Theorem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acc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𝑐𝑜𝑣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̃"/>
                              <m:ctrlPr>
                                <a:rPr lang="en-US" i="1" dirty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 dirty="0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𝑣𝑎𝑟</m:t>
                          </m:r>
                          <m:d>
                            <m:d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𝑐𝑜𝑣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̃"/>
                              <m:ctrlPr>
                                <a:rPr lang="en-US" i="1" dirty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 dirty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𝑣𝑎𝑟</m:t>
                          </m:r>
                          <m:d>
                            <m:d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̃"/>
                                  <m:ctrlPr>
                                    <a:rPr lang="en-US" b="0" i="1" dirty="0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i="1" dirty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dirty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 dirty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where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̃"/>
                          <m:ctrlP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“Taking out the part of experience that is due to education and ability.”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5C56BBF0-903A-3188-21FA-5715DF28903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241002" y="1143000"/>
                <a:ext cx="5112798" cy="4576763"/>
              </a:xfrm>
              <a:blipFill>
                <a:blip r:embed="rId4"/>
                <a:stretch>
                  <a:fillRect l="-2145" t="-2800" b="-17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31140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52C99-13BF-4038-917C-5D14B1192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FWL is useful for plotting the coefficient of interest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30F84B7-26A2-E92E-A89F-ACAF828834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70814" y="1143000"/>
            <a:ext cx="6450371" cy="4584700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DFE25EF-4ACC-56D8-5FA9-B34642D92855}"/>
              </a:ext>
            </a:extLst>
          </p:cNvPr>
          <p:cNvSpPr txBox="1"/>
          <p:nvPr/>
        </p:nvSpPr>
        <p:spPr>
          <a:xfrm>
            <a:off x="1251751" y="6081204"/>
            <a:ext cx="9268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Source: Ashraf and </a:t>
            </a:r>
            <a:r>
              <a:rPr lang="en-US" dirty="0" err="1">
                <a:solidFill>
                  <a:schemeClr val="bg1"/>
                </a:solidFill>
              </a:rPr>
              <a:t>Galor</a:t>
            </a:r>
            <a:r>
              <a:rPr lang="en-US" dirty="0">
                <a:solidFill>
                  <a:schemeClr val="bg1"/>
                </a:solidFill>
              </a:rPr>
              <a:t> (2011) Dynamics and Stagnation in the Malthusian Epoch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811E4C2-AF16-FC81-F062-1A221CC9DC26}"/>
              </a:ext>
            </a:extLst>
          </p:cNvPr>
          <p:cNvSpPr/>
          <p:nvPr/>
        </p:nvSpPr>
        <p:spPr>
          <a:xfrm>
            <a:off x="4154749" y="1143000"/>
            <a:ext cx="514905" cy="295183"/>
          </a:xfrm>
          <a:prstGeom prst="round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3811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CD7FE-C70A-D238-748A-2BFFD38922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24DC6D-6B23-B378-545C-39B78A68DF4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“Okay, so there is a bunch of math to solve for coefficients using ordinary least squares. What is actually doing?</a:t>
            </a:r>
          </a:p>
        </p:txBody>
      </p:sp>
      <p:pic>
        <p:nvPicPr>
          <p:cNvPr id="5" name="Content Placeholder 4" descr="A picture containing shape&#10;&#10;Description automatically generated">
            <a:extLst>
              <a:ext uri="{FF2B5EF4-FFF2-40B4-BE49-F238E27FC236}">
                <a16:creationId xmlns:a16="http://schemas.microsoft.com/office/drawing/2014/main" id="{D71F6573-D3CD-9567-095E-FF3FEA7A630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474618" y="1143000"/>
            <a:ext cx="4576763" cy="4576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0821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E431F2-436A-4D1D-4E21-4B62C339F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C79613-248E-EF4E-04F6-0F9E32F8711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“Great question! Let’s show it in a gif!”</a:t>
            </a:r>
          </a:p>
        </p:txBody>
      </p:sp>
      <p:pic>
        <p:nvPicPr>
          <p:cNvPr id="5" name="Picture 2" descr="Nerd Emoji - Free PNG Emojis | Emoji Island">
            <a:extLst>
              <a:ext uri="{FF2B5EF4-FFF2-40B4-BE49-F238E27FC236}">
                <a16:creationId xmlns:a16="http://schemas.microsoft.com/office/drawing/2014/main" id="{2260CCDB-6DB3-EE80-B507-FBE7F0690759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4618" y="1143000"/>
            <a:ext cx="4576763" cy="4576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28793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B3C575-F395-42DC-9A56-4296826C0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“least squares” part of Ordinary Least Squares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9E1B87-A535-4D64-93A2-FFD3FA9529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Source: </a:t>
            </a:r>
            <a:r>
              <a:rPr lang="en-US" dirty="0">
                <a:hlinkClick r:id="rId2"/>
              </a:rPr>
              <a:t>https://en.wikipedia.org/wiki/File:Least_Squares.gif</a:t>
            </a:r>
            <a:endParaRPr lang="en-US" dirty="0"/>
          </a:p>
        </p:txBody>
      </p:sp>
      <p:pic>
        <p:nvPicPr>
          <p:cNvPr id="4" name="Content Placeholder 4" descr="A picture containing indoor, table, computer, bunch&#10;&#10;Description automatically generated">
            <a:extLst>
              <a:ext uri="{FF2B5EF4-FFF2-40B4-BE49-F238E27FC236}">
                <a16:creationId xmlns:a16="http://schemas.microsoft.com/office/drawing/2014/main" id="{9FD48E31-4225-4110-81A9-855C939536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8541" y="1143000"/>
            <a:ext cx="3954917" cy="3452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6937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E40D40-8A4D-4A60-BE0A-CBCE56331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Hypothesis Testing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B291CEA-6B54-47D0-BA16-5EC50147F141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r>
                  <a:rPr lang="en-US" dirty="0"/>
                  <a:t>Coefficient - one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ar-AE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ar-AE">
                          <a:latin typeface="Cambria Math" panose="02040503050406030204" pitchFamily="18" charset="0"/>
                        </a:rPr>
                        <m:t>:</m:t>
                      </m:r>
                      <m:sSub>
                        <m:sSub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ar-AE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ar-AE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ar-AE" dirty="0"/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ar-AE">
                          <a:latin typeface="Cambria Math" panose="02040503050406030204" pitchFamily="18" charset="0"/>
                        </a:rPr>
                        <m:t>:</m:t>
                      </m:r>
                      <m:sSub>
                        <m:sSub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ar-AE">
                          <a:latin typeface="Cambria Math" panose="02040503050406030204" pitchFamily="18" charset="0"/>
                        </a:rPr>
                        <m:t>≠</m:t>
                      </m:r>
                      <m:sSub>
                        <m:sSub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lvl="0" indent="0">
                  <a:buNone/>
                </a:pPr>
                <a:r>
                  <a:rPr lang="en-US" dirty="0"/>
                  <a:t>Use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 distribution for finite sample to construct confidence intervals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box>
                        <m:box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𝑝𝑣𝑎𝑙𝑢𝑒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box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0" lvl="0" indent="0">
                  <a:buNone/>
                </a:pPr>
                <a:endParaRPr lang="en-US" dirty="0"/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̂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acc>
                        <m:accPr>
                          <m:chr m:val="̂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  <m:sup>
                          <m:r>
                            <a:rPr lang="en-US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P-value 0.05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⇒ 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i="1" dirty="0"/>
                  <a:t>“We are confident this </a:t>
                </a:r>
                <a:r>
                  <a:rPr lang="en-US" i="1" dirty="0">
                    <a:solidFill>
                      <a:srgbClr val="E84A27"/>
                    </a:solidFill>
                  </a:rPr>
                  <a:t>procedure</a:t>
                </a:r>
                <a:r>
                  <a:rPr lang="en-US" i="1" dirty="0"/>
                  <a:t> will capture the true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i="1" dirty="0"/>
                  <a:t> 95% of the time.”</a:t>
                </a:r>
              </a:p>
              <a:p>
                <a:pPr marL="0" indent="0">
                  <a:buNone/>
                </a:pPr>
                <a:r>
                  <a:rPr lang="en-US" dirty="0"/>
                  <a:t>Once calculated,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CI</m:t>
                    </m:r>
                  </m:oMath>
                </a14:m>
                <a:r>
                  <a:rPr lang="en-US" dirty="0"/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∉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CI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B291CEA-6B54-47D0-BA16-5EC50147F14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1882" t="-30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C3DDF81C-A5C3-4177-9D1D-2D98FBB07E81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r>
                  <a:rPr lang="en-US" dirty="0"/>
                  <a:t>Joint - many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ar-AE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ar-AE">
                          <a:latin typeface="Cambria Math" panose="02040503050406030204" pitchFamily="18" charset="0"/>
                        </a:rPr>
                        <m:t>:</m:t>
                      </m:r>
                      <m:sSub>
                        <m:sSub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ar-AE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ar-AE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ar-AE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ar-AE">
                          <a:latin typeface="Cambria Math" panose="02040503050406030204" pitchFamily="18" charset="0"/>
                        </a:rPr>
                        <m:t>=...=</m:t>
                      </m:r>
                      <m:sSub>
                        <m:sSub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ar-AE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ar-AE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ar-AE" dirty="0"/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ar-AE">
                          <a:latin typeface="Cambria Math" panose="02040503050406030204" pitchFamily="18" charset="0"/>
                        </a:rPr>
                        <m:t>:</m:t>
                      </m:r>
                      <m:sSub>
                        <m:sSub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ar-AE">
                          <a:latin typeface="Cambria Math" panose="02040503050406030204" pitchFamily="18" charset="0"/>
                        </a:rPr>
                        <m:t>≠</m:t>
                      </m:r>
                      <m:r>
                        <a:rPr lang="ar-AE">
                          <a:latin typeface="Cambria Math" panose="02040503050406030204" pitchFamily="18" charset="0"/>
                        </a:rPr>
                        <m:t>0</m:t>
                      </m:r>
                      <m:r>
                        <m:rPr>
                          <m:nor/>
                        </m:rPr>
                        <a:rPr lang="ar-AE"/>
                        <m:t> </m:t>
                      </m:r>
                      <m:r>
                        <m:rPr>
                          <m:nor/>
                        </m:rPr>
                        <a:rPr lang="en-US"/>
                        <m:t>for</m:t>
                      </m:r>
                      <m:r>
                        <m:rPr>
                          <m:nor/>
                        </m:rPr>
                        <a:rPr lang="en-US"/>
                        <m:t> </m:t>
                      </m:r>
                      <m:r>
                        <m:rPr>
                          <m:nor/>
                        </m:rPr>
                        <a:rPr lang="en-US"/>
                        <m:t>at</m:t>
                      </m:r>
                      <m:r>
                        <m:rPr>
                          <m:nor/>
                        </m:rPr>
                        <a:rPr lang="en-US"/>
                        <m:t> </m:t>
                      </m:r>
                      <m:r>
                        <m:rPr>
                          <m:nor/>
                        </m:rPr>
                        <a:rPr lang="en-US"/>
                        <m:t>least</m:t>
                      </m:r>
                      <m:r>
                        <m:rPr>
                          <m:nor/>
                        </m:rPr>
                        <a:rPr lang="en-US"/>
                        <m:t> </m:t>
                      </m:r>
                      <m:r>
                        <m:rPr>
                          <m:nor/>
                        </m:rPr>
                        <a:rPr lang="en-US"/>
                        <m:t>one</m:t>
                      </m:r>
                      <m:r>
                        <m:rPr>
                          <m:nor/>
                        </m:rPr>
                        <a:rPr lang="en-US"/>
                        <m:t> 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𝑗</m:t>
                      </m:r>
                    </m:oMath>
                  </m:oMathPara>
                </a14:m>
                <a:endParaRPr lang="en-US" dirty="0"/>
              </a:p>
              <a:p>
                <a:pPr marL="0" lvl="0" indent="0">
                  <a:buNone/>
                </a:pPr>
                <a:endParaRPr lang="en-US" dirty="0"/>
              </a:p>
              <a:p>
                <a:pPr marL="0" lvl="0" indent="0">
                  <a:buNone/>
                </a:pPr>
                <a:r>
                  <a:rPr lang="en-US" dirty="0"/>
                  <a:t>Do features improve from null model (only predicting average)?</a:t>
                </a:r>
              </a:p>
              <a:p>
                <a:endParaRPr lang="en-US" dirty="0"/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ar-AE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𝑆</m:t>
                          </m:r>
                          <m:sSub>
                            <m:sSub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𝑡𝑜𝑡</m:t>
                              </m:r>
                            </m:sub>
                          </m:sSub>
                          <m:r>
                            <a:rPr lang="ar-AE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𝑆</m:t>
                          </m:r>
                          <m:sSub>
                            <m:sSub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𝑟𝑒𝑠</m:t>
                              </m:r>
                            </m:sub>
                          </m:sSub>
                          <m:r>
                            <a:rPr lang="ar-AE">
                              <a:latin typeface="Cambria Math" panose="02040503050406030204" pitchFamily="18" charset="0"/>
                            </a:rPr>
                            <m:t>)/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𝑝</m:t>
                          </m:r>
                        </m:num>
                        <m:den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𝑅𝑆𝑆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/[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−(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)]</m:t>
                          </m:r>
                        </m:den>
                      </m:f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0" lvl="0" indent="0">
                  <a:buNone/>
                </a:pP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p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𝑝𝑣𝑎𝑙𝑢𝑒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C3DDF81C-A5C3-4177-9D1D-2D98FBB07E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3"/>
                <a:stretch>
                  <a:fillRect l="-1882" t="-30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73782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38D6981-F8DB-4279-8113-2A7C1456BC8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explains how well the model fits the data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38D6981-F8DB-4279-8113-2A7C1456BC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t="-27273" b="-505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E157812-3AC4-4A93-97A0-48D668F27441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𝕍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E84A27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solidFill>
                                <a:srgbClr val="E84A27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sz="2400" b="0" i="1" smtClean="0">
                                          <a:solidFill>
                                            <a:srgbClr val="E84A2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E84A2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:r>
                  <a:rPr lang="en-US" sz="2400" i="1" dirty="0"/>
                  <a:t>“The total variation in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400" i="1" dirty="0"/>
                  <a:t>”</a:t>
                </a:r>
              </a:p>
              <a:p>
                <a:pPr marL="0" indent="0">
                  <a:buNone/>
                </a:pPr>
                <a:endParaRPr lang="en-US" sz="2400" i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𝑆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𝑡𝑜𝑡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brk m:alnAt="25"/>
                            </m:rP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400" i="1" dirty="0"/>
              </a:p>
              <a:p>
                <a:pPr marL="0" indent="0">
                  <a:buNone/>
                </a:pPr>
                <a:endParaRPr lang="en-US" sz="2400" i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𝑆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𝑟𝑒𝑔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</m:sub>
                                      </m:sSub>
                                    </m:e>
                                  </m:acc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400" i="1" dirty="0"/>
              </a:p>
              <a:p>
                <a:pPr marL="0" indent="0">
                  <a:buNone/>
                </a:pPr>
                <a:endParaRPr lang="en-US" sz="2400" i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𝑆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𝑟𝑒𝑠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brk m:alnAt="25"/>
                            </m:rP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400" i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E157812-3AC4-4A93-97A0-48D668F2744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3"/>
                <a:stretch>
                  <a:fillRect l="-15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DBC1C537-53DD-41A5-BAB7-B4EB2E067CDE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𝑟𝑒𝑔</m:t>
                              </m:r>
                            </m:sub>
                          </m:sSub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𝑡𝑜𝑡</m:t>
                              </m:r>
                            </m:sub>
                          </m:sSub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subSup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e>
                                            <m:sub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 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̅"/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m:rPr>
                                  <m:brk m:alnAt="25"/>
                                </m:rP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̅"/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en-US" sz="24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24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box>
                            <m:box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boxPr>
                            <m:e>
                              <m:argPr>
                                <m:argSz m:val="-1"/>
                              </m:argPr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400" i="1" smtClean="0">
                                      <a:solidFill>
                                        <a:srgbClr val="E84A27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2400" i="1" smtClean="0">
                                      <a:solidFill>
                                        <a:srgbClr val="E84A27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den>
                              </m:f>
                            </m:e>
                          </m:box>
                          <m:nary>
                            <m:naryPr>
                              <m:chr m:val="∑"/>
                              <m:limLoc m:val="subSup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e>
                                            <m:sub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 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̅"/>
                                          <m:ctrlPr>
                                            <a:rPr lang="en-US" sz="2400" i="1" smtClean="0">
                                              <a:solidFill>
                                                <a:srgbClr val="E84A2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rgbClr val="E84A2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num>
                        <m:den>
                          <m:box>
                            <m:box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boxPr>
                            <m:e>
                              <m:argPr>
                                <m:argSz m:val="-1"/>
                              </m:argPr>
                              <m:f>
                                <m:f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solidFill>
                                        <a:srgbClr val="E84A27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E84A27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den>
                              </m:f>
                            </m:e>
                          </m:box>
                          <m:nary>
                            <m:naryPr>
                              <m:chr m:val="∑"/>
                              <m:limLoc m:val="subSup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m:rPr>
                                  <m:brk m:alnAt="25"/>
                                </m:rP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̅"/>
                                          <m:ctrlPr>
                                            <a:rPr lang="en-US" sz="2400" i="1" smtClean="0">
                                              <a:solidFill>
                                                <a:srgbClr val="E84A2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rgbClr val="E84A2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𝑣𝑎𝑟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𝑣𝑎𝑟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400" dirty="0"/>
                  <a:t> is the percent of the variation in the data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dirty="0"/>
                  <a:t> explained by the model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.</a:t>
                </a:r>
              </a:p>
              <a:p>
                <a:pPr marL="0" indent="0">
                  <a:buNone/>
                </a:pPr>
                <a:endParaRPr lang="en-US" sz="2400" dirty="0"/>
              </a:p>
              <a:p>
                <a:r>
                  <a:rPr lang="en-US" sz="2400" dirty="0"/>
                  <a:t>Note: the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E84A27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b="0" i="1" smtClean="0">
                        <a:solidFill>
                          <a:srgbClr val="E84A27"/>
                        </a:solidFill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sz="2400" dirty="0">
                    <a:solidFill>
                      <a:srgbClr val="E84A27"/>
                    </a:solidFill>
                  </a:rPr>
                  <a:t> </a:t>
                </a:r>
                <a:r>
                  <a:rPr lang="en-US" sz="2400" dirty="0"/>
                  <a:t>accounts for estimating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sz="2400" dirty="0"/>
                  <a:t> to ensures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𝑣𝑎𝑟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()</m:t>
                    </m:r>
                  </m:oMath>
                </a14:m>
                <a:r>
                  <a:rPr lang="en-US" sz="2400" dirty="0"/>
                  <a:t> is unbiased 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DBC1C537-53DD-41A5-BAB7-B4EB2E067CD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4"/>
                <a:stretch>
                  <a:fillRect l="-1529" r="-4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98423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E5C352-ECEC-4B9C-809A-444E75E4C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1C4E6A-1E12-49FD-8C88-433BA7E24B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Next time: watch (on double speed?)</a:t>
            </a:r>
          </a:p>
          <a:p>
            <a:r>
              <a:rPr lang="en-US" dirty="0">
                <a:hlinkClick r:id="rId2"/>
              </a:rPr>
              <a:t>Logistic Regression Details Pt1: Coefficients</a:t>
            </a:r>
            <a:endParaRPr lang="en-US" dirty="0"/>
          </a:p>
          <a:p>
            <a:r>
              <a:rPr lang="en-US" dirty="0">
                <a:hlinkClick r:id="rId3"/>
              </a:rPr>
              <a:t>Logistic Regression Details Pt2: Maximum Likelihood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Today (non-causal):</a:t>
            </a:r>
          </a:p>
          <a:p>
            <a:r>
              <a:rPr lang="en-US" dirty="0"/>
              <a:t>OLS identifying assumptions</a:t>
            </a:r>
          </a:p>
          <a:p>
            <a:r>
              <a:rPr lang="en-US" dirty="0"/>
              <a:t>OLS practical considerations</a:t>
            </a:r>
          </a:p>
          <a:p>
            <a:r>
              <a:rPr lang="en-US" dirty="0"/>
              <a:t>OLS extensions relevant for econometrics</a:t>
            </a:r>
          </a:p>
        </p:txBody>
      </p:sp>
    </p:spTree>
    <p:extLst>
      <p:ext uri="{BB962C8B-B14F-4D97-AF65-F5344CB8AC3E}">
        <p14:creationId xmlns:p14="http://schemas.microsoft.com/office/powerpoint/2010/main" val="2513884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7969F11-F575-D7C0-11ED-3D82A01B2AF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lang="en-US" dirty="0"/>
                  <a:t>Be careful with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b="0" dirty="0"/>
                  <a:t>…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7969F11-F575-D7C0-11ED-3D82A01B2AF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087" t="-25472" b="-405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Content Placeholder 3" descr="A close up of a logo&#10;&#10;Description automatically generated">
            <a:extLst>
              <a:ext uri="{FF2B5EF4-FFF2-40B4-BE49-F238E27FC236}">
                <a16:creationId xmlns:a16="http://schemas.microsoft.com/office/drawing/2014/main" id="{EE1F6EE7-68FD-1B53-F166-1009B40979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6934" y="1143000"/>
            <a:ext cx="3978132" cy="458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21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A12092-8318-4085-AF63-C83AB7648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OLS Practicalities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F85A01-2650-42DA-ADB9-5537700229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things to watch out for </a:t>
            </a:r>
          </a:p>
        </p:txBody>
      </p:sp>
    </p:spTree>
    <p:extLst>
      <p:ext uri="{BB962C8B-B14F-4D97-AF65-F5344CB8AC3E}">
        <p14:creationId xmlns:p14="http://schemas.microsoft.com/office/powerpoint/2010/main" val="11516516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2B5B6-F34F-1022-8120-397F9C8CE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running (non-causal) example for the lecture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E6E391E-4EAE-3D10-3437-95620C248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The (Jacob) Mincer equation: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e>
                          </m:groupChr>
                        </m:e>
                        <m:li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lim>
                      </m:limLow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i="1" dirty="0"/>
                  <a:t>Note: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is the average wage for individuals with exactly zero education and zero experience.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We can extend to: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groupChr>
                        </m:e>
                        <m:li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≠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lim>
                      </m:limLow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𝛀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𝛀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represents additional controls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E6E391E-4EAE-3D10-3437-95620C248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7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67563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10C20-E6C6-7E2C-0DD8-D4965C35E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Opening the </a:t>
            </a:r>
            <a:r>
              <a:rPr lang="en-US" dirty="0" err="1"/>
              <a:t>blackbox</a:t>
            </a:r>
            <a:r>
              <a:rPr lang="en-US" dirty="0"/>
              <a:t> of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9AF960-B1DD-5A05-3D58-2E62A7E6E77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Suppose we collect the data: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</a:rPr>
              <a:t>   </a:t>
            </a:r>
            <a:r>
              <a:rPr lang="en-US" sz="2000" dirty="0" err="1">
                <a:latin typeface="Consolas" panose="020B0609020204030204" pitchFamily="49" charset="0"/>
              </a:rPr>
              <a:t>hrly_wage</a:t>
            </a:r>
            <a:r>
              <a:rPr lang="en-US" sz="2000" dirty="0">
                <a:latin typeface="Consolas" panose="020B0609020204030204" pitchFamily="49" charset="0"/>
              </a:rPr>
              <a:t> </a:t>
            </a:r>
            <a:r>
              <a:rPr lang="en-US" sz="2000" dirty="0" err="1">
                <a:latin typeface="Consolas" panose="020B0609020204030204" pitchFamily="49" charset="0"/>
              </a:rPr>
              <a:t>yos</a:t>
            </a:r>
            <a:r>
              <a:rPr lang="en-US" sz="2000" dirty="0">
                <a:latin typeface="Consolas" panose="020B0609020204030204" pitchFamily="49" charset="0"/>
              </a:rPr>
              <a:t> exp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</a:rPr>
              <a:t>1:      22.5  14  29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</a:rPr>
              <a:t>2:      22.5  16   8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</a:rPr>
              <a:t>3:      22.5  16  29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</a:rPr>
              <a:t>4:      35.0  12  26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</a:rPr>
              <a:t>5:      22.5  14  21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</a:rPr>
              <a:t>6:      29.4  18  22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</a:rPr>
              <a:t>7:       ... ... ...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4EF80FA2-80E2-B940-EDDF-4C09E64D05B3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and we run the regression: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2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Sup>
                        <m:sSubSup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200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Recall that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𝜷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p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lang="en-US" dirty="0"/>
              </a:p>
              <a:p>
                <a:r>
                  <a:rPr lang="en-US" dirty="0"/>
                  <a:t>How does R convert the data we provide to estimate the Mincer equation regression?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4EF80FA2-80E2-B940-EDDF-4C09E64D05B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2"/>
                <a:stretch>
                  <a:fillRect l="-2471" t="-2267" r="-3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6366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2136BA7-80A7-496E-B6F5-77F70775AB9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342901"/>
                <a:ext cx="11040122" cy="599492"/>
              </a:xfrm>
            </p:spPr>
            <p:txBody>
              <a:bodyPr>
                <a:normAutofit fontScale="90000"/>
              </a:bodyPr>
              <a:lstStyle/>
              <a:p>
                <a:r>
                  <a:rPr lang="en-US" dirty="0"/>
                  <a:t>R creates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𝜷</m:t>
                            </m:r>
                          </m:e>
                        </m:acc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p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</m:d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</m:oMath>
                </a14:m>
                <a:r>
                  <a:rPr lang="en-US" dirty="0"/>
                  <a:t> from the data</a:t>
                </a:r>
                <a:br>
                  <a:rPr lang="en-US" dirty="0"/>
                </a:br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2136BA7-80A7-496E-B6F5-77F70775AB9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342901"/>
                <a:ext cx="11040122" cy="599492"/>
              </a:xfrm>
              <a:blipFill>
                <a:blip r:embed="rId2"/>
                <a:stretch>
                  <a:fillRect l="-1988" t="-19192" b="-585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B18FC82-E404-99B9-3268-0318C7453AEE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143000"/>
                <a:ext cx="4009008" cy="4698507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R constructs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 as: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       </a:t>
                </a:r>
                <a:r>
                  <a:rPr lang="en-US" sz="2000" dirty="0">
                    <a:latin typeface="Consolas" panose="020B0609020204030204" pitchFamily="49" charset="0"/>
                  </a:rPr>
                  <a:t>log(</a:t>
                </a:r>
                <a:r>
                  <a:rPr lang="en-US" sz="2000" dirty="0" err="1">
                    <a:latin typeface="Consolas" panose="020B0609020204030204" pitchFamily="49" charset="0"/>
                  </a:rPr>
                  <a:t>hrly_wage</a:t>
                </a:r>
                <a:r>
                  <a:rPr lang="en-US" sz="2000" dirty="0">
                    <a:latin typeface="Consolas" panose="020B0609020204030204" pitchFamily="49" charset="0"/>
                  </a:rPr>
                  <a:t>)</a:t>
                </a:r>
              </a:p>
              <a:p>
                <a:pPr marL="0" indent="0">
                  <a:buNone/>
                </a:pPr>
                <a:r>
                  <a:rPr lang="en-US" sz="2000" dirty="0">
                    <a:latin typeface="Consolas" panose="020B0609020204030204" pitchFamily="49" charset="0"/>
                  </a:rPr>
                  <a:t>1             3.11</a:t>
                </a:r>
              </a:p>
              <a:p>
                <a:pPr marL="0" indent="0">
                  <a:buNone/>
                </a:pPr>
                <a:r>
                  <a:rPr lang="en-US" sz="2000" dirty="0">
                    <a:latin typeface="Consolas" panose="020B0609020204030204" pitchFamily="49" charset="0"/>
                  </a:rPr>
                  <a:t>2             3.11</a:t>
                </a:r>
              </a:p>
              <a:p>
                <a:pPr marL="0" indent="0">
                  <a:buNone/>
                </a:pPr>
                <a:r>
                  <a:rPr lang="en-US" sz="2000" dirty="0">
                    <a:latin typeface="Consolas" panose="020B0609020204030204" pitchFamily="49" charset="0"/>
                  </a:rPr>
                  <a:t>3             3.11</a:t>
                </a:r>
              </a:p>
              <a:p>
                <a:pPr marL="0" indent="0">
                  <a:buNone/>
                </a:pPr>
                <a:r>
                  <a:rPr lang="en-US" sz="2000" dirty="0">
                    <a:latin typeface="Consolas" panose="020B0609020204030204" pitchFamily="49" charset="0"/>
                  </a:rPr>
                  <a:t>4             3.56</a:t>
                </a:r>
              </a:p>
              <a:p>
                <a:pPr marL="0" indent="0">
                  <a:buNone/>
                </a:pPr>
                <a:r>
                  <a:rPr lang="en-US" sz="2000" dirty="0">
                    <a:latin typeface="Consolas" panose="020B0609020204030204" pitchFamily="49" charset="0"/>
                  </a:rPr>
                  <a:t>5             3.11</a:t>
                </a:r>
              </a:p>
              <a:p>
                <a:pPr marL="0" indent="0">
                  <a:buNone/>
                </a:pPr>
                <a:r>
                  <a:rPr lang="en-US" sz="2000" dirty="0">
                    <a:latin typeface="Consolas" panose="020B0609020204030204" pitchFamily="49" charset="0"/>
                  </a:rPr>
                  <a:t>6             3.38</a:t>
                </a:r>
              </a:p>
              <a:p>
                <a:pPr marL="0" indent="0">
                  <a:buNone/>
                </a:pPr>
                <a:r>
                  <a:rPr lang="en-US" sz="2000" dirty="0">
                    <a:latin typeface="Consolas" panose="020B0609020204030204" pitchFamily="49" charset="0"/>
                  </a:rPr>
                  <a:t>7              ...</a:t>
                </a:r>
              </a:p>
              <a:p>
                <a:pPr marL="0" indent="0">
                  <a:buNone/>
                </a:pPr>
                <a:r>
                  <a:rPr lang="en-US" sz="2000" dirty="0">
                    <a:latin typeface="Consolas" panose="020B0609020204030204" pitchFamily="49" charset="0"/>
                  </a:rPr>
                  <a:t>		    </a:t>
                </a:r>
                <a:r>
                  <a:rPr lang="en-US" sz="2000" dirty="0">
                    <a:solidFill>
                      <a:srgbClr val="E84A27"/>
                    </a:solidFill>
                    <a:latin typeface="Consolas" panose="020B0609020204030204" pitchFamily="49" charset="0"/>
                  </a:rPr>
                  <a:t>y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B18FC82-E404-99B9-3268-0318C7453AE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143000"/>
                <a:ext cx="4009008" cy="4698507"/>
              </a:xfrm>
              <a:blipFill>
                <a:blip r:embed="rId3"/>
                <a:stretch>
                  <a:fillRect l="-3196" t="-29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98F20DF8-F64B-28AD-A339-904A2B745148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200" y="1143000"/>
                <a:ext cx="5181600" cy="4849427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And </a:t>
                </a:r>
                <a:r>
                  <a:rPr lang="en-US" b="1" dirty="0">
                    <a:solidFill>
                      <a:srgbClr val="E84A27"/>
                    </a:solidFill>
                  </a:rPr>
                  <a:t>model matrix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as: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pt-BR" sz="2000" dirty="0">
                    <a:latin typeface="Consolas" panose="020B0609020204030204" pitchFamily="49" charset="0"/>
                  </a:rPr>
                  <a:t>  </a:t>
                </a:r>
                <a:r>
                  <a:rPr lang="pt-BR" sz="2000" b="1" u="sng" dirty="0">
                    <a:latin typeface="Consolas" panose="020B0609020204030204" pitchFamily="49" charset="0"/>
                  </a:rPr>
                  <a:t>(Intercept)</a:t>
                </a:r>
                <a:r>
                  <a:rPr lang="pt-BR" sz="2000" dirty="0">
                    <a:latin typeface="Consolas" panose="020B0609020204030204" pitchFamily="49" charset="0"/>
                  </a:rPr>
                  <a:t> yos exp I(exp^2)</a:t>
                </a:r>
              </a:p>
              <a:p>
                <a:pPr marL="0" indent="0">
                  <a:buNone/>
                </a:pPr>
                <a:r>
                  <a:rPr lang="pt-BR" sz="2000" dirty="0">
                    <a:latin typeface="Consolas" panose="020B0609020204030204" pitchFamily="49" charset="0"/>
                  </a:rPr>
                  <a:t>1           1  14  29      841</a:t>
                </a:r>
              </a:p>
              <a:p>
                <a:pPr marL="0" indent="0">
                  <a:buNone/>
                </a:pPr>
                <a:r>
                  <a:rPr lang="pt-BR" sz="2000" dirty="0">
                    <a:latin typeface="Consolas" panose="020B0609020204030204" pitchFamily="49" charset="0"/>
                  </a:rPr>
                  <a:t>2           1  16   8       64</a:t>
                </a:r>
              </a:p>
              <a:p>
                <a:pPr marL="0" indent="0">
                  <a:buNone/>
                </a:pPr>
                <a:r>
                  <a:rPr lang="pt-BR" sz="2000" dirty="0">
                    <a:latin typeface="Consolas" panose="020B0609020204030204" pitchFamily="49" charset="0"/>
                  </a:rPr>
                  <a:t>3           1  16  29      841</a:t>
                </a:r>
              </a:p>
              <a:p>
                <a:pPr marL="0" indent="0">
                  <a:buNone/>
                </a:pPr>
                <a:r>
                  <a:rPr lang="pt-BR" sz="2000" dirty="0">
                    <a:latin typeface="Consolas" panose="020B0609020204030204" pitchFamily="49" charset="0"/>
                  </a:rPr>
                  <a:t>4           1  12  26      676</a:t>
                </a:r>
              </a:p>
              <a:p>
                <a:pPr marL="0" indent="0">
                  <a:buNone/>
                </a:pPr>
                <a:r>
                  <a:rPr lang="pt-BR" sz="2000" dirty="0">
                    <a:latin typeface="Consolas" panose="020B0609020204030204" pitchFamily="49" charset="0"/>
                  </a:rPr>
                  <a:t>5           1  14  21      441</a:t>
                </a:r>
              </a:p>
              <a:p>
                <a:pPr marL="0" indent="0">
                  <a:buNone/>
                </a:pPr>
                <a:r>
                  <a:rPr lang="pt-BR" sz="2000" dirty="0">
                    <a:latin typeface="Consolas" panose="020B0609020204030204" pitchFamily="49" charset="0"/>
                  </a:rPr>
                  <a:t>6           1  18  22      484</a:t>
                </a:r>
              </a:p>
              <a:p>
                <a:pPr marL="0" indent="0">
                  <a:buNone/>
                </a:pPr>
                <a:r>
                  <a:rPr lang="en-US" sz="2000" dirty="0">
                    <a:latin typeface="Consolas" panose="020B0609020204030204" pitchFamily="49" charset="0"/>
                  </a:rPr>
                  <a:t>7         ... ... ...      ...</a:t>
                </a:r>
              </a:p>
              <a:p>
                <a:pPr marL="0" indent="0">
                  <a:buNone/>
                </a:pPr>
                <a:r>
                  <a:rPr lang="en-US" sz="2000" dirty="0">
                    <a:latin typeface="Consolas" panose="020B0609020204030204" pitchFamily="49" charset="0"/>
                  </a:rPr>
                  <a:t>           </a:t>
                </a:r>
                <a:r>
                  <a:rPr lang="en-US" sz="2000" dirty="0">
                    <a:solidFill>
                      <a:srgbClr val="E84A27"/>
                    </a:solidFill>
                    <a:latin typeface="Consolas" panose="020B0609020204030204" pitchFamily="49" charset="0"/>
                  </a:rPr>
                  <a:t>x0  x1  x2       x3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98F20DF8-F64B-28AD-A339-904A2B74514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200" y="1143000"/>
                <a:ext cx="5181600" cy="4849427"/>
              </a:xfrm>
              <a:blipFill>
                <a:blip r:embed="rId4"/>
                <a:stretch>
                  <a:fillRect l="-2471" t="-28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5B5E486-CC72-486A-CB0E-318BA9A34F1C}"/>
                  </a:ext>
                </a:extLst>
              </p:cNvPr>
              <p:cNvSpPr txBox="1"/>
              <p:nvPr/>
            </p:nvSpPr>
            <p:spPr>
              <a:xfrm>
                <a:off x="742765" y="6042114"/>
                <a:ext cx="10061359" cy="5464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Sup>
                        <m:sSubSup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5B5E486-CC72-486A-CB0E-318BA9A34F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765" y="6042114"/>
                <a:ext cx="10061359" cy="54649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53550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BE766-0F4F-5FBD-F108-CBB0969980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2900"/>
            <a:ext cx="11111144" cy="646656"/>
          </a:xfrm>
        </p:spPr>
        <p:txBody>
          <a:bodyPr>
            <a:normAutofit fontScale="90000"/>
          </a:bodyPr>
          <a:lstStyle/>
          <a:p>
            <a:r>
              <a:rPr lang="en-US" dirty="0"/>
              <a:t>Indicator variables take on values 0 or 1 only (binary)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89C8DE0-CE37-BADF-D5C3-F3E53FC7427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Suppose we are interested to see if being female is </a:t>
                </a:r>
                <a:r>
                  <a:rPr lang="en-US" i="1" dirty="0">
                    <a:solidFill>
                      <a:srgbClr val="E84A27"/>
                    </a:solidFill>
                  </a:rPr>
                  <a:t>predictive </a:t>
                </a:r>
                <a:r>
                  <a:rPr lang="en-US" dirty="0"/>
                  <a:t>of a decrease in wages: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Sup>
                        <m:sSub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𝐹𝑒𝑚𝑎𝑙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The variable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E84A27"/>
                        </a:solidFill>
                        <a:latin typeface="Cambria Math" panose="02040503050406030204" pitchFamily="18" charset="0"/>
                      </a:rPr>
                      <m:t>𝑭𝒆𝒎𝒂𝒍</m:t>
                    </m:r>
                    <m:sSub>
                      <m:sSubPr>
                        <m:ctrlPr>
                          <a:rPr lang="en-US" b="1" i="1" smtClean="0">
                            <a:solidFill>
                              <a:srgbClr val="E84A2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E84A27"/>
                            </a:solidFill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E84A27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b="1" dirty="0">
                    <a:solidFill>
                      <a:srgbClr val="E84A27"/>
                    </a:solidFill>
                  </a:rPr>
                  <a:t> </a:t>
                </a:r>
                <a:r>
                  <a:rPr lang="en-US" dirty="0"/>
                  <a:t>takes on a value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E84A27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dirty="0"/>
                  <a:t> </a:t>
                </a:r>
                <a:r>
                  <a:rPr lang="en-US" b="1" dirty="0">
                    <a:solidFill>
                      <a:srgbClr val="E84A27"/>
                    </a:solidFill>
                  </a:rPr>
                  <a:t>when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E84A27"/>
                        </a:solidFill>
                        <a:latin typeface="Cambria Math" panose="02040503050406030204" pitchFamily="18" charset="0"/>
                      </a:rPr>
                      <m:t>𝒊</m:t>
                    </m:r>
                  </m:oMath>
                </a14:m>
                <a:r>
                  <a:rPr lang="en-US" b="1" dirty="0">
                    <a:solidFill>
                      <a:srgbClr val="E84A27"/>
                    </a:solidFill>
                  </a:rPr>
                  <a:t> is female</a:t>
                </a:r>
                <a:r>
                  <a:rPr lang="en-US" dirty="0"/>
                  <a:t>.</a:t>
                </a:r>
              </a:p>
              <a:p>
                <a:r>
                  <a:rPr lang="en-US" dirty="0"/>
                  <a:t>This type of variable is called an indicator/dummy variable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How does R construct the model matrix?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89C8DE0-CE37-BADF-D5C3-F3E53FC7427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59547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243B9-8F13-E016-C40F-BCCFDA54F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Indicator variables are relative to </a:t>
            </a:r>
            <a:r>
              <a:rPr lang="en-US" i="1" dirty="0"/>
              <a:t>a baseline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77C436-0781-F8A8-ECDD-FD97612A9B9E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en-US" dirty="0"/>
                  <a:t>Model matrix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: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sz="2000" dirty="0">
                    <a:latin typeface="Consolas" panose="020B0609020204030204" pitchFamily="49" charset="0"/>
                  </a:rPr>
                  <a:t>  (Intercept) </a:t>
                </a:r>
                <a:r>
                  <a:rPr lang="en-US" sz="2000" dirty="0" err="1">
                    <a:latin typeface="Consolas" panose="020B0609020204030204" pitchFamily="49" charset="0"/>
                  </a:rPr>
                  <a:t>yos</a:t>
                </a:r>
                <a:r>
                  <a:rPr lang="en-US" sz="2000" dirty="0">
                    <a:latin typeface="Consolas" panose="020B0609020204030204" pitchFamily="49" charset="0"/>
                  </a:rPr>
                  <a:t> exp I(exp^2) female</a:t>
                </a:r>
              </a:p>
              <a:p>
                <a:pPr marL="0" indent="0">
                  <a:buNone/>
                </a:pPr>
                <a:r>
                  <a:rPr lang="en-US" sz="2000" dirty="0">
                    <a:latin typeface="Consolas" panose="020B0609020204030204" pitchFamily="49" charset="0"/>
                  </a:rPr>
                  <a:t>1           1  14  29      841      1</a:t>
                </a:r>
              </a:p>
              <a:p>
                <a:pPr marL="0" indent="0">
                  <a:buNone/>
                </a:pPr>
                <a:r>
                  <a:rPr lang="en-US" sz="2000" dirty="0">
                    <a:latin typeface="Consolas" panose="020B0609020204030204" pitchFamily="49" charset="0"/>
                  </a:rPr>
                  <a:t>2           1  16   8       64      0</a:t>
                </a:r>
              </a:p>
              <a:p>
                <a:pPr marL="0" indent="0">
                  <a:buNone/>
                </a:pPr>
                <a:r>
                  <a:rPr lang="en-US" sz="2000" dirty="0">
                    <a:latin typeface="Consolas" panose="020B0609020204030204" pitchFamily="49" charset="0"/>
                  </a:rPr>
                  <a:t>3           1  16  29      841      1</a:t>
                </a:r>
              </a:p>
              <a:p>
                <a:pPr marL="0" indent="0">
                  <a:buNone/>
                </a:pPr>
                <a:r>
                  <a:rPr lang="en-US" sz="2000" dirty="0">
                    <a:latin typeface="Consolas" panose="020B0609020204030204" pitchFamily="49" charset="0"/>
                  </a:rPr>
                  <a:t>4           1  12  26      676      0</a:t>
                </a:r>
              </a:p>
              <a:p>
                <a:pPr marL="0" indent="0">
                  <a:buNone/>
                </a:pPr>
                <a:r>
                  <a:rPr lang="en-US" sz="2000" dirty="0">
                    <a:latin typeface="Consolas" panose="020B0609020204030204" pitchFamily="49" charset="0"/>
                  </a:rPr>
                  <a:t>5           1  14  21      441      0</a:t>
                </a:r>
              </a:p>
              <a:p>
                <a:pPr marL="0" indent="0">
                  <a:buNone/>
                </a:pPr>
                <a:r>
                  <a:rPr lang="en-US" sz="2000" dirty="0">
                    <a:latin typeface="Consolas" panose="020B0609020204030204" pitchFamily="49" charset="0"/>
                  </a:rPr>
                  <a:t>6           1  18  22      484      1</a:t>
                </a:r>
              </a:p>
              <a:p>
                <a:pPr marL="0" indent="0">
                  <a:buNone/>
                </a:pPr>
                <a:r>
                  <a:rPr lang="en-US" sz="2000" dirty="0">
                    <a:latin typeface="Consolas" panose="020B0609020204030204" pitchFamily="49" charset="0"/>
                  </a:rPr>
                  <a:t>7         ... ... ...      ...    ...</a:t>
                </a:r>
              </a:p>
              <a:p>
                <a:pPr marL="0" indent="0">
                  <a:buNone/>
                </a:pPr>
                <a:endParaRPr lang="en-US" sz="2000" dirty="0"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77C436-0781-F8A8-ECDD-FD97612A9B9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118" t="-21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AC74283F-2956-FCAC-2124-814E864FA518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332738" y="1143000"/>
                <a:ext cx="5288132" cy="4497309"/>
              </a:xfrm>
              <a:noFill/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dirty="0"/>
                  <a:t>To which sex does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𝐹𝑒𝑚𝑎𝑙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 refer? </a:t>
                </a:r>
              </a:p>
              <a:p>
                <a:r>
                  <a:rPr lang="en-US" sz="2000" i="1" dirty="0"/>
                  <a:t>in the world of binary identities…</a:t>
                </a: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Cases: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Intercept = 1 and Female = 1</a:t>
                </a:r>
              </a:p>
              <a:p>
                <a:pPr lvl="1"/>
                <a:r>
                  <a:rPr lang="en-US" dirty="0"/>
                  <a:t>Sex = </a:t>
                </a:r>
                <a:r>
                  <a:rPr lang="en-US" b="1" dirty="0"/>
                  <a:t>female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Intercept = 1 and Female = 0</a:t>
                </a:r>
              </a:p>
              <a:p>
                <a:pPr lvl="1"/>
                <a:r>
                  <a:rPr lang="en-US" dirty="0"/>
                  <a:t>Sex = </a:t>
                </a:r>
                <a:r>
                  <a:rPr lang="en-US" b="1" dirty="0"/>
                  <a:t>male</a:t>
                </a:r>
              </a:p>
              <a:p>
                <a:pPr marL="0" indent="0">
                  <a:buNone/>
                </a:pPr>
                <a:r>
                  <a:rPr lang="en-US" dirty="0"/>
                  <a:t>The variable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𝐹𝑒𝑚𝑎𝑙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 </a:t>
                </a:r>
                <a:r>
                  <a:rPr lang="en-US" b="1" dirty="0">
                    <a:solidFill>
                      <a:srgbClr val="E84A27"/>
                    </a:solidFill>
                  </a:rPr>
                  <a:t>relative to </a:t>
                </a:r>
                <a:r>
                  <a:rPr lang="en-US" dirty="0"/>
                  <a:t>male individuals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AC74283F-2956-FCAC-2124-814E864FA51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332738" y="1143000"/>
                <a:ext cx="5288132" cy="4497309"/>
              </a:xfrm>
              <a:blipFill>
                <a:blip r:embed="rId3"/>
                <a:stretch>
                  <a:fillRect l="-2422" t="-2307" r="-2422" b="-33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48118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B114B7-E686-13A8-D45E-BABE926FF0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Over saturated models cannot be estimated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3FB7AA0-219B-5B51-F388-63E7929CBF61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You cannot have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such that:</a:t>
                </a:r>
              </a:p>
              <a:p>
                <a:pPr marL="0" indent="0">
                  <a:buNone/>
                </a:pPr>
                <a:endParaRPr lang="en-US" sz="2000" dirty="0">
                  <a:latin typeface="Consolas" panose="020B0609020204030204" pitchFamily="49" charset="0"/>
                </a:endParaRPr>
              </a:p>
              <a:p>
                <a:pPr marL="0" indent="0">
                  <a:buNone/>
                </a:pPr>
                <a:r>
                  <a:rPr lang="en-US" sz="2000" dirty="0">
                    <a:latin typeface="Consolas" panose="020B0609020204030204" pitchFamily="49" charset="0"/>
                  </a:rPr>
                  <a:t>   (Intercept) female male</a:t>
                </a:r>
              </a:p>
              <a:p>
                <a:pPr marL="0" indent="0">
                  <a:buNone/>
                </a:pPr>
                <a:r>
                  <a:rPr lang="en-US" sz="2000" dirty="0">
                    <a:latin typeface="Consolas" panose="020B0609020204030204" pitchFamily="49" charset="0"/>
                  </a:rPr>
                  <a:t>1:           1      1    0</a:t>
                </a:r>
              </a:p>
              <a:p>
                <a:pPr marL="0" indent="0">
                  <a:buNone/>
                </a:pPr>
                <a:r>
                  <a:rPr lang="en-US" sz="2000" dirty="0">
                    <a:latin typeface="Consolas" panose="020B0609020204030204" pitchFamily="49" charset="0"/>
                  </a:rPr>
                  <a:t>2:           1      0    1</a:t>
                </a:r>
              </a:p>
              <a:p>
                <a:pPr marL="0" indent="0">
                  <a:buNone/>
                </a:pPr>
                <a:r>
                  <a:rPr lang="en-US" sz="2000" dirty="0">
                    <a:latin typeface="Consolas" panose="020B0609020204030204" pitchFamily="49" charset="0"/>
                  </a:rPr>
                  <a:t>3:           1      1    0</a:t>
                </a:r>
              </a:p>
              <a:p>
                <a:pPr marL="0" indent="0">
                  <a:buNone/>
                </a:pPr>
                <a:r>
                  <a:rPr lang="en-US" sz="2000" dirty="0">
                    <a:latin typeface="Consolas" panose="020B0609020204030204" pitchFamily="49" charset="0"/>
                  </a:rPr>
                  <a:t>4:           1      0    1</a:t>
                </a:r>
              </a:p>
              <a:p>
                <a:pPr marL="0" indent="0">
                  <a:buNone/>
                </a:pPr>
                <a:r>
                  <a:rPr lang="en-US" sz="2000" dirty="0">
                    <a:latin typeface="Consolas" panose="020B0609020204030204" pitchFamily="49" charset="0"/>
                  </a:rPr>
                  <a:t>5:           1      0    1</a:t>
                </a:r>
              </a:p>
              <a:p>
                <a:pPr marL="0" indent="0">
                  <a:buNone/>
                </a:pPr>
                <a:r>
                  <a:rPr lang="en-US" sz="2000" dirty="0">
                    <a:latin typeface="Consolas" panose="020B0609020204030204" pitchFamily="49" charset="0"/>
                  </a:rPr>
                  <a:t>6:           1      1    0</a:t>
                </a:r>
              </a:p>
              <a:p>
                <a:pPr marL="0" indent="0">
                  <a:buNone/>
                </a:pPr>
                <a:r>
                  <a:rPr lang="en-US" sz="2000" dirty="0">
                    <a:latin typeface="Consolas" panose="020B0609020204030204" pitchFamily="49" charset="0"/>
                  </a:rPr>
                  <a:t>7:         ...    ...  ...     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3FB7AA0-219B-5B51-F388-63E7929CBF6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471" t="-22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80436E-97A4-36A0-808A-B24936CB7BA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Because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(Intercept) = female + male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This is </a:t>
            </a:r>
            <a:r>
              <a:rPr lang="en-US" b="1" dirty="0">
                <a:solidFill>
                  <a:srgbClr val="E84A27"/>
                </a:solidFill>
              </a:rPr>
              <a:t>perfect multicollinearity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Solutions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Remove  </a:t>
            </a:r>
            <a:r>
              <a:rPr lang="en-US" sz="2600" dirty="0">
                <a:latin typeface="Consolas" panose="020B0609020204030204" pitchFamily="49" charset="0"/>
              </a:rPr>
              <a:t>male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Remove</a:t>
            </a:r>
            <a:r>
              <a:rPr lang="en-US" sz="2600" dirty="0">
                <a:latin typeface="Consolas" panose="020B0609020204030204" pitchFamily="49" charset="0"/>
              </a:rPr>
              <a:t> (Intercept)</a:t>
            </a:r>
          </a:p>
        </p:txBody>
      </p:sp>
    </p:spTree>
    <p:extLst>
      <p:ext uri="{BB962C8B-B14F-4D97-AF65-F5344CB8AC3E}">
        <p14:creationId xmlns:p14="http://schemas.microsoft.com/office/powerpoint/2010/main" val="3770665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01EB4C-FEE4-A137-292E-227D7C0C4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to interpret non-causal coefficients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5073EA-E05C-2F58-C7E7-43FAA19475E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</a:rPr>
              <a:t>Dependent Var.:      log(</a:t>
            </a:r>
            <a:r>
              <a:rPr lang="en-US" sz="1800" dirty="0" err="1">
                <a:latin typeface="Consolas" panose="020B0609020204030204" pitchFamily="49" charset="0"/>
              </a:rPr>
              <a:t>hrly_wage</a:t>
            </a:r>
            <a:r>
              <a:rPr lang="en-US" sz="1800" dirty="0"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</a:rPr>
              <a:t>Constant          1.472*** (0.0319)</a:t>
            </a:r>
          </a:p>
          <a:p>
            <a:pPr marL="0" indent="0">
              <a:buNone/>
            </a:pPr>
            <a:r>
              <a:rPr lang="en-US" sz="1800" dirty="0" err="1">
                <a:latin typeface="Consolas" panose="020B0609020204030204" pitchFamily="49" charset="0"/>
              </a:rPr>
              <a:t>yos</a:t>
            </a:r>
            <a:r>
              <a:rPr lang="en-US" sz="1800" dirty="0">
                <a:latin typeface="Consolas" panose="020B0609020204030204" pitchFamily="49" charset="0"/>
              </a:rPr>
              <a:t>              0.1238*** (0.0013)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</a:rPr>
              <a:t>exp              0.0144*** (0.0023)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</a:rPr>
              <a:t>exp^2             -0.0001* (5.2e-5)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</a:rPr>
              <a:t>female          -0.3405*** (0.0076)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</a:rPr>
              <a:t>_______________ ___________________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</a:rPr>
              <a:t>R2                          0.28528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</a:rPr>
              <a:t>Observations                 27,677</a:t>
            </a:r>
          </a:p>
          <a:p>
            <a:pPr marL="0" indent="0">
              <a:buNone/>
            </a:pPr>
            <a:r>
              <a:rPr lang="fr-FR" sz="1800" dirty="0">
                <a:latin typeface="Consolas" panose="020B0609020204030204" pitchFamily="49" charset="0"/>
              </a:rPr>
              <a:t>---</a:t>
            </a:r>
          </a:p>
          <a:p>
            <a:pPr marL="0" indent="0">
              <a:buNone/>
            </a:pPr>
            <a:r>
              <a:rPr lang="fr-FR" sz="1800" dirty="0" err="1">
                <a:latin typeface="Consolas" panose="020B0609020204030204" pitchFamily="49" charset="0"/>
              </a:rPr>
              <a:t>Signif</a:t>
            </a:r>
            <a:r>
              <a:rPr lang="fr-FR" sz="1800" dirty="0">
                <a:latin typeface="Consolas" panose="020B0609020204030204" pitchFamily="49" charset="0"/>
              </a:rPr>
              <a:t>. codes: 0 '***' 0.001 '**' 0.01 '*' 0.05 '.' 0.1 ' ' 1</a:t>
            </a:r>
            <a:endParaRPr lang="en-US" sz="1800" dirty="0">
              <a:latin typeface="Consolas" panose="020B0609020204030204" pitchFamily="49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C29F36A-D59C-8E1F-936D-4FC7ABC2348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Interpretation of </a:t>
            </a:r>
            <a:r>
              <a:rPr lang="en-US" dirty="0" err="1">
                <a:latin typeface="Consolas" panose="020B0609020204030204" pitchFamily="49" charset="0"/>
              </a:rPr>
              <a:t>yos</a:t>
            </a:r>
            <a:r>
              <a:rPr lang="en-US" dirty="0"/>
              <a:t>:</a:t>
            </a:r>
          </a:p>
          <a:p>
            <a:r>
              <a:rPr lang="en-US" dirty="0"/>
              <a:t>“</a:t>
            </a:r>
            <a:r>
              <a:rPr lang="en-US" dirty="0">
                <a:solidFill>
                  <a:srgbClr val="E84A27"/>
                </a:solidFill>
              </a:rPr>
              <a:t>One additional year of schooling </a:t>
            </a:r>
            <a:r>
              <a:rPr lang="en-US" b="1" dirty="0"/>
              <a:t>is associated with </a:t>
            </a:r>
            <a:r>
              <a:rPr lang="en-US" dirty="0"/>
              <a:t>a </a:t>
            </a:r>
            <a:r>
              <a:rPr lang="en-US" dirty="0">
                <a:solidFill>
                  <a:srgbClr val="00B0F0"/>
                </a:solidFill>
              </a:rPr>
              <a:t>12</a:t>
            </a:r>
            <a:r>
              <a:rPr lang="en-US" b="1" u="sng" dirty="0"/>
              <a:t>%</a:t>
            </a:r>
            <a:r>
              <a:rPr lang="en-US" dirty="0"/>
              <a:t> </a:t>
            </a:r>
            <a:r>
              <a:rPr lang="en-US" dirty="0">
                <a:solidFill>
                  <a:srgbClr val="00B0F0"/>
                </a:solidFill>
              </a:rPr>
              <a:t>increase in wages</a:t>
            </a:r>
            <a:r>
              <a:rPr lang="en-US" dirty="0"/>
              <a:t>.”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Interpretation of </a:t>
            </a:r>
            <a:r>
              <a:rPr lang="en-US" dirty="0">
                <a:latin typeface="Consolas" panose="020B0609020204030204" pitchFamily="49" charset="0"/>
              </a:rPr>
              <a:t>female</a:t>
            </a:r>
            <a:r>
              <a:rPr lang="en-US" dirty="0"/>
              <a:t>:</a:t>
            </a:r>
          </a:p>
          <a:p>
            <a:r>
              <a:rPr lang="en-US" dirty="0"/>
              <a:t>“</a:t>
            </a:r>
            <a:r>
              <a:rPr lang="en-US" dirty="0">
                <a:solidFill>
                  <a:srgbClr val="E84A27"/>
                </a:solidFill>
              </a:rPr>
              <a:t>Being female</a:t>
            </a:r>
            <a:r>
              <a:rPr lang="en-US" dirty="0"/>
              <a:t> </a:t>
            </a:r>
            <a:r>
              <a:rPr lang="en-US" b="1" dirty="0"/>
              <a:t>is associated with </a:t>
            </a:r>
            <a:r>
              <a:rPr lang="en-US" dirty="0"/>
              <a:t>a </a:t>
            </a:r>
            <a:r>
              <a:rPr lang="en-US" dirty="0">
                <a:solidFill>
                  <a:srgbClr val="00B0F0"/>
                </a:solidFill>
              </a:rPr>
              <a:t>34</a:t>
            </a:r>
            <a:r>
              <a:rPr lang="en-US" b="1" u="sng" dirty="0"/>
              <a:t>%</a:t>
            </a:r>
            <a:r>
              <a:rPr lang="en-US" b="1" dirty="0"/>
              <a:t> </a:t>
            </a:r>
            <a:r>
              <a:rPr lang="en-US" dirty="0">
                <a:solidFill>
                  <a:srgbClr val="00B0F0"/>
                </a:solidFill>
              </a:rPr>
              <a:t>decrease in wages relative to the baseline </a:t>
            </a:r>
            <a:r>
              <a:rPr lang="en-US" dirty="0"/>
              <a:t>(being male).”</a:t>
            </a:r>
          </a:p>
          <a:p>
            <a:r>
              <a:rPr lang="en-US" dirty="0"/>
              <a:t>The </a:t>
            </a:r>
            <a:r>
              <a:rPr lang="en-US" dirty="0">
                <a:latin typeface="Consolas" panose="020B0609020204030204" pitchFamily="49" charset="0"/>
              </a:rPr>
              <a:t>***</a:t>
            </a:r>
            <a:r>
              <a:rPr lang="en-US" dirty="0"/>
              <a:t> indicates statistical significance from males</a:t>
            </a:r>
          </a:p>
        </p:txBody>
      </p:sp>
    </p:spTree>
    <p:extLst>
      <p:ext uri="{BB962C8B-B14F-4D97-AF65-F5344CB8AC3E}">
        <p14:creationId xmlns:p14="http://schemas.microsoft.com/office/powerpoint/2010/main" val="1014680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1D8232-2B71-F3D9-4799-6B8B37B2AB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Interpretation of coefficients are from derivatives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FC04084-C121-E01F-FA9A-E56D6BF438E7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143000"/>
                <a:ext cx="5181600" cy="4751773"/>
              </a:xfrm>
            </p:spPr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r>
                  <a:rPr lang="en-US" dirty="0"/>
                  <a:t>Suppose we have: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By differentiating, we get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𝑑𝑦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𝑑𝑦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So,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is how </a:t>
                </a:r>
                <a:r>
                  <a:rPr lang="en-US" dirty="0">
                    <a:solidFill>
                      <a:srgbClr val="E84A27"/>
                    </a:solidFill>
                  </a:rPr>
                  <a:t>much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E84A27"/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>
                    <a:solidFill>
                      <a:srgbClr val="E84A27"/>
                    </a:solidFill>
                  </a:rPr>
                  <a:t> changes </a:t>
                </a:r>
                <a:r>
                  <a:rPr lang="en-US" dirty="0"/>
                  <a:t>in the data (numerator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𝑑𝑦</m:t>
                    </m:r>
                  </m:oMath>
                </a14:m>
                <a:r>
                  <a:rPr lang="en-US" dirty="0"/>
                  <a:t>) </a:t>
                </a:r>
                <a:r>
                  <a:rPr lang="en-US" b="1" dirty="0"/>
                  <a:t>given</a:t>
                </a:r>
                <a:r>
                  <a:rPr lang="en-US" dirty="0"/>
                  <a:t> a </a:t>
                </a:r>
                <a:r>
                  <a:rPr lang="en-US" dirty="0">
                    <a:solidFill>
                      <a:srgbClr val="00B0F0"/>
                    </a:solidFill>
                  </a:rPr>
                  <a:t>change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(denominator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𝑑𝑥</m:t>
                    </m:r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FC04084-C121-E01F-FA9A-E56D6BF438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143000"/>
                <a:ext cx="5181600" cy="4751773"/>
              </a:xfrm>
              <a:blipFill>
                <a:blip r:embed="rId2"/>
                <a:stretch>
                  <a:fillRect l="-2118" t="-3338" r="-471" b="-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DBBA521A-A34D-85E1-43BA-BDB244C4D9FF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r>
                  <a:rPr lang="en-US" dirty="0"/>
                  <a:t>But with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log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By (totally) differentiating: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solidFill>
                              <a:srgbClr val="E84A27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E84A27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E84A27"/>
                            </a:solidFill>
                            <a:latin typeface="Cambria Math" panose="02040503050406030204" pitchFamily="18" charset="0"/>
                          </a:rPr>
                          <m:t>𝑑𝑦</m:t>
                        </m:r>
                      </m:den>
                    </m:f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𝑑𝑦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  <m:func>
                      <m:funcPr>
                        <m:ctrlPr>
                          <a:rPr lang="en-US" b="0" i="1" smtClean="0">
                            <a:solidFill>
                              <a:srgbClr val="E84A27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E84A27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rgbClr val="E84A2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E84A27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b="0" i="1" dirty="0">
                    <a:latin typeface="Cambria Math" panose="02040503050406030204" pitchFamily="18" charset="0"/>
                  </a:rPr>
                  <a:t> </a:t>
                </a:r>
              </a:p>
              <a:p>
                <a:pPr marL="0" indent="0">
                  <a:buNone/>
                </a:pPr>
                <a:r>
                  <a:rPr lang="en-US" b="0" dirty="0"/>
                  <a:t> 	      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func>
                          <m:funcPr>
                            <m:ctrlPr>
                              <a:rPr lang="en-US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𝑑𝑦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  <m:f>
                      <m:fPr>
                        <m:ctrlPr>
                          <a:rPr lang="en-US" b="0" i="1" smtClean="0">
                            <a:solidFill>
                              <a:srgbClr val="E84A27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E84A27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E84A27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f>
                      <m:fPr>
                        <m:ctrlPr>
                          <a:rPr lang="en-US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en-US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   →  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𝑑𝑦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</m:oMath>
                </a14:m>
                <a:endParaRPr lang="en-US" b="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𝑑𝑦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den>
                            </m:f>
                          </m:e>
                        </m:d>
                      </m:num>
                      <m:den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𝑑𝑥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den>
                            </m:f>
                          </m:e>
                        </m:d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%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%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</m:oMath>
                </a14:m>
                <a:r>
                  <a:rPr lang="en-US" dirty="0"/>
                  <a:t>  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DBBA521A-A34D-85E1-43BA-BDB244C4D9F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3"/>
                <a:stretch>
                  <a:fillRect l="-2118" t="-34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14368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45D3C9-0C96-4279-A13E-31B7F2083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OLS Basics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2C3EAF-6F2A-4008-A9FE-9D46BBE4EC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Assumptions required to analyze relationships in data</a:t>
            </a:r>
          </a:p>
        </p:txBody>
      </p:sp>
    </p:spTree>
    <p:extLst>
      <p:ext uri="{BB962C8B-B14F-4D97-AF65-F5344CB8AC3E}">
        <p14:creationId xmlns:p14="http://schemas.microsoft.com/office/powerpoint/2010/main" val="17678527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4B74AA-CFF1-93CE-FE3E-BDA2CA5286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log variables are interpreted as percent change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5F98D3-7E07-7075-3F8C-3B17A5E85827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143000"/>
                <a:ext cx="5334000" cy="4576763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𝑑𝑦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den>
                            </m:f>
                          </m:e>
                        </m:d>
                      </m:num>
                      <m:den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𝑑𝑥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den>
                            </m:f>
                          </m:e>
                        </m:d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%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%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</m:oMath>
                </a14:m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With a log-log model,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E84A2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E84A27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E84A27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b="1" dirty="0">
                    <a:solidFill>
                      <a:srgbClr val="E84A27"/>
                    </a:solidFill>
                  </a:rPr>
                  <a:t> is the elasticity</a:t>
                </a:r>
                <a:r>
                  <a:rPr lang="en-US" dirty="0"/>
                  <a:t>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with respect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dirty="0"/>
              </a:p>
              <a:p>
                <a:r>
                  <a:rPr lang="en-US" dirty="0"/>
                  <a:t>“The </a:t>
                </a:r>
                <a:r>
                  <a:rPr lang="en-US" b="1" dirty="0"/>
                  <a:t>percent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changes in the data given a </a:t>
                </a:r>
                <a:r>
                  <a:rPr lang="en-US" b="1" dirty="0"/>
                  <a:t>percent</a:t>
                </a:r>
                <a:r>
                  <a:rPr lang="en-US" dirty="0"/>
                  <a:t> change in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”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5F98D3-7E07-7075-3F8C-3B17A5E858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143000"/>
                <a:ext cx="5334000" cy="4576763"/>
              </a:xfrm>
              <a:blipFill>
                <a:blip r:embed="rId2"/>
                <a:stretch>
                  <a:fillRect l="-2400" r="-9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356788BF-E653-AF41-1A8B-A00C89A01644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It follows that with a semi-log regression</a:t>
                </a:r>
              </a:p>
              <a:p>
                <a:pPr marL="0" indent="0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is interpreted as:</a:t>
                </a:r>
              </a:p>
              <a:p>
                <a:r>
                  <a:rPr lang="en-US" dirty="0"/>
                  <a:t>“The </a:t>
                </a:r>
                <a:r>
                  <a:rPr lang="en-US" b="1" dirty="0"/>
                  <a:t>percent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changes in the data given a change in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.”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is a </a:t>
                </a:r>
                <a:r>
                  <a:rPr lang="en-US" b="1" dirty="0">
                    <a:solidFill>
                      <a:srgbClr val="E84A27"/>
                    </a:solidFill>
                  </a:rPr>
                  <a:t>partial elasticity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356788BF-E653-AF41-1A8B-A00C89A0164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3"/>
                <a:stretch>
                  <a:fillRect l="-2471" t="-22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27753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30170-8C28-B5FB-01A0-9EA7BAAE7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Interpret polynomials at their average value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6B1969-2720-F11D-432B-BBB9096A45A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sz="3200" dirty="0">
                <a:latin typeface="Consolas" panose="020B0609020204030204" pitchFamily="49" charset="0"/>
              </a:rPr>
              <a:t>Dependent Var.:      log(</a:t>
            </a:r>
            <a:r>
              <a:rPr lang="en-US" sz="3200" dirty="0" err="1">
                <a:latin typeface="Consolas" panose="020B0609020204030204" pitchFamily="49" charset="0"/>
              </a:rPr>
              <a:t>hrly_wage</a:t>
            </a:r>
            <a:r>
              <a:rPr lang="en-US" sz="3200" dirty="0"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3200" dirty="0"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sz="3200" dirty="0">
                <a:latin typeface="Consolas" panose="020B0609020204030204" pitchFamily="49" charset="0"/>
              </a:rPr>
              <a:t>Constant          1.472*** (0.0319)</a:t>
            </a:r>
          </a:p>
          <a:p>
            <a:pPr marL="0" indent="0">
              <a:buNone/>
            </a:pPr>
            <a:r>
              <a:rPr lang="en-US" sz="3200" dirty="0" err="1">
                <a:latin typeface="Consolas" panose="020B0609020204030204" pitchFamily="49" charset="0"/>
              </a:rPr>
              <a:t>yos</a:t>
            </a:r>
            <a:r>
              <a:rPr lang="en-US" sz="3200" dirty="0">
                <a:latin typeface="Consolas" panose="020B0609020204030204" pitchFamily="49" charset="0"/>
              </a:rPr>
              <a:t>              0.1238*** (0.0013)</a:t>
            </a:r>
          </a:p>
          <a:p>
            <a:pPr marL="0" indent="0">
              <a:buNone/>
            </a:pPr>
            <a:r>
              <a:rPr lang="en-US" sz="3200" b="1" dirty="0">
                <a:latin typeface="Consolas" panose="020B0609020204030204" pitchFamily="49" charset="0"/>
              </a:rPr>
              <a:t>exp              0.0144*** (0.0023)</a:t>
            </a:r>
          </a:p>
          <a:p>
            <a:pPr marL="0" indent="0">
              <a:buNone/>
            </a:pPr>
            <a:r>
              <a:rPr lang="en-US" sz="3200" b="1" dirty="0">
                <a:latin typeface="Consolas" panose="020B0609020204030204" pitchFamily="49" charset="0"/>
              </a:rPr>
              <a:t>exp^2             -0.0001* (5.2e-5)</a:t>
            </a:r>
          </a:p>
          <a:p>
            <a:pPr marL="0" indent="0">
              <a:buNone/>
            </a:pPr>
            <a:r>
              <a:rPr lang="en-US" sz="3200" dirty="0">
                <a:latin typeface="Consolas" panose="020B0609020204030204" pitchFamily="49" charset="0"/>
              </a:rPr>
              <a:t>female          -0.3405*** (0.0076)</a:t>
            </a:r>
          </a:p>
          <a:p>
            <a:pPr marL="0" indent="0">
              <a:buNone/>
            </a:pPr>
            <a:r>
              <a:rPr lang="en-US" sz="3200" dirty="0">
                <a:latin typeface="Consolas" panose="020B0609020204030204" pitchFamily="49" charset="0"/>
              </a:rPr>
              <a:t>_______________ ___________________</a:t>
            </a:r>
          </a:p>
          <a:p>
            <a:pPr marL="0" indent="0">
              <a:buNone/>
            </a:pPr>
            <a:r>
              <a:rPr lang="en-US" sz="3200" dirty="0">
                <a:latin typeface="Consolas" panose="020B0609020204030204" pitchFamily="49" charset="0"/>
              </a:rPr>
              <a:t>R2                          0.28528</a:t>
            </a:r>
          </a:p>
          <a:p>
            <a:pPr marL="0" indent="0">
              <a:buNone/>
            </a:pPr>
            <a:r>
              <a:rPr lang="en-US" sz="3200" dirty="0">
                <a:latin typeface="Consolas" panose="020B0609020204030204" pitchFamily="49" charset="0"/>
              </a:rPr>
              <a:t>Observations                 27,677</a:t>
            </a:r>
          </a:p>
          <a:p>
            <a:pPr marL="0" indent="0">
              <a:buNone/>
            </a:pPr>
            <a:r>
              <a:rPr lang="fr-FR" sz="3200" dirty="0">
                <a:latin typeface="Consolas" panose="020B0609020204030204" pitchFamily="49" charset="0"/>
              </a:rPr>
              <a:t>---</a:t>
            </a:r>
          </a:p>
          <a:p>
            <a:pPr marL="0" indent="0">
              <a:buNone/>
            </a:pPr>
            <a:r>
              <a:rPr lang="fr-FR" sz="3200" dirty="0" err="1">
                <a:latin typeface="Consolas" panose="020B0609020204030204" pitchFamily="49" charset="0"/>
              </a:rPr>
              <a:t>Signif</a:t>
            </a:r>
            <a:r>
              <a:rPr lang="fr-FR" sz="3200" dirty="0">
                <a:latin typeface="Consolas" panose="020B0609020204030204" pitchFamily="49" charset="0"/>
              </a:rPr>
              <a:t>. codes: 0 '***' 0.001 '**' 0.01 '*' 0.05 '.' 0.1 ' ' 1</a:t>
            </a:r>
            <a:endParaRPr lang="en-US" sz="3200" dirty="0">
              <a:latin typeface="Consolas" panose="020B0609020204030204" pitchFamily="49" charset="0"/>
            </a:endParaRP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46B08D-E9A6-1202-16D2-919346BB6F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143000"/>
            <a:ext cx="5181600" cy="4760650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sz="4000" dirty="0"/>
              <a:t>Interpret squared coefficients at their average value:</a:t>
            </a:r>
          </a:p>
          <a:p>
            <a:pPr marL="0" indent="0">
              <a:buNone/>
            </a:pPr>
            <a:endParaRPr lang="en-US" sz="4000" dirty="0"/>
          </a:p>
          <a:p>
            <a:pPr marL="0" indent="0">
              <a:buNone/>
            </a:pPr>
            <a:endParaRPr lang="en-US" sz="4000" dirty="0"/>
          </a:p>
          <a:p>
            <a:pPr marL="0" indent="0">
              <a:buNone/>
            </a:pPr>
            <a:endParaRPr lang="en-US" sz="4000" dirty="0"/>
          </a:p>
          <a:p>
            <a:pPr marL="0" indent="0">
              <a:buNone/>
            </a:pPr>
            <a:endParaRPr lang="en-US" sz="4000" dirty="0"/>
          </a:p>
          <a:p>
            <a:pPr marL="0" indent="0">
              <a:buNone/>
            </a:pPr>
            <a:endParaRPr lang="en-US" sz="4000" dirty="0"/>
          </a:p>
          <a:p>
            <a:pPr marL="0" indent="0">
              <a:buNone/>
            </a:pPr>
            <a:endParaRPr lang="en-US" sz="4000" dirty="0"/>
          </a:p>
          <a:p>
            <a:pPr marL="0" indent="0">
              <a:buNone/>
            </a:pPr>
            <a:endParaRPr lang="en-US" sz="4000" dirty="0"/>
          </a:p>
          <a:p>
            <a:pPr marL="0" indent="0">
              <a:buNone/>
            </a:pPr>
            <a:r>
              <a:rPr lang="en-US" sz="4000" dirty="0"/>
              <a:t>“</a:t>
            </a:r>
            <a:r>
              <a:rPr lang="en-US" sz="4000" dirty="0">
                <a:solidFill>
                  <a:srgbClr val="E84A27"/>
                </a:solidFill>
              </a:rPr>
              <a:t>One additional year of experience</a:t>
            </a:r>
            <a:r>
              <a:rPr lang="en-US" sz="4000" dirty="0"/>
              <a:t> </a:t>
            </a:r>
            <a:r>
              <a:rPr lang="en-US" sz="4000" b="1" dirty="0"/>
              <a:t>is associated </a:t>
            </a:r>
            <a:r>
              <a:rPr lang="en-US" sz="4000" dirty="0"/>
              <a:t>with a </a:t>
            </a:r>
            <a:r>
              <a:rPr lang="en-US" sz="4000" dirty="0">
                <a:solidFill>
                  <a:srgbClr val="00B0F0"/>
                </a:solidFill>
              </a:rPr>
              <a:t>12% increase in wages</a:t>
            </a:r>
            <a:r>
              <a:rPr lang="en-US" sz="4000" dirty="0"/>
              <a:t> at the</a:t>
            </a:r>
            <a:r>
              <a:rPr lang="en-US" sz="4000" i="1" dirty="0"/>
              <a:t> </a:t>
            </a:r>
            <a:r>
              <a:rPr lang="en-US" sz="4000" i="1" dirty="0">
                <a:solidFill>
                  <a:srgbClr val="00B050"/>
                </a:solidFill>
              </a:rPr>
              <a:t>average level of experience of 21 years</a:t>
            </a:r>
            <a:r>
              <a:rPr lang="en-US" sz="4000" dirty="0"/>
              <a:t>.”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8F778D4-08D7-F7F3-E78B-7C721B6094A8}"/>
              </a:ext>
            </a:extLst>
          </p:cNvPr>
          <p:cNvSpPr/>
          <p:nvPr/>
        </p:nvSpPr>
        <p:spPr>
          <a:xfrm>
            <a:off x="781236" y="2467993"/>
            <a:ext cx="5181599" cy="674702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F62FA45-9084-9E8B-8695-29FF9457C8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7433" y="1939770"/>
            <a:ext cx="4574220" cy="2572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833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EEA1CF2-A548-5F69-7760-417B6A65F3F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199" y="342901"/>
                <a:ext cx="10764915" cy="599492"/>
              </a:xfrm>
            </p:spPr>
            <p:txBody>
              <a:bodyPr>
                <a:normAutofit fontScale="90000"/>
              </a:bodyPr>
              <a:lstStyle/>
              <a:p>
                <a:r>
                  <a:rPr lang="en-US" dirty="0"/>
                  <a:t>The intercept is the average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b="0" dirty="0"/>
                  <a:t> </a:t>
                </a:r>
                <a:r>
                  <a:rPr lang="en-US" dirty="0"/>
                  <a:t>value when all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b="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EEA1CF2-A548-5F69-7760-417B6A65F3F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199" y="342901"/>
                <a:ext cx="10764915" cy="599492"/>
              </a:xfrm>
              <a:blipFill>
                <a:blip r:embed="rId2"/>
                <a:stretch>
                  <a:fillRect l="-1982" t="-28283" b="-494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7C7F4F3-7198-ED48-C4D6-F6CCA384BFC5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 fontScale="77500" lnSpcReduction="20000"/>
              </a:bodyPr>
              <a:lstStyle/>
              <a:p>
                <a:pPr marL="0" indent="0">
                  <a:buNone/>
                </a:pPr>
                <a:r>
                  <a:rPr lang="en-US" sz="3600" dirty="0"/>
                  <a:t>Suppose we estimate </a:t>
                </a:r>
                <a:endParaRPr lang="en-US" sz="36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36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6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>
                  <a:latin typeface="Consolas" panose="020B0609020204030204" pitchFamily="49" charset="0"/>
                </a:endParaRPr>
              </a:p>
              <a:p>
                <a:pPr marL="0" indent="0">
                  <a:buNone/>
                </a:pPr>
                <a:r>
                  <a:rPr lang="en-US" dirty="0">
                    <a:latin typeface="Consolas" panose="020B0609020204030204" pitchFamily="49" charset="0"/>
                  </a:rPr>
                  <a:t>Dependent Var.: log(</a:t>
                </a:r>
                <a:r>
                  <a:rPr lang="en-US" dirty="0" err="1">
                    <a:latin typeface="Consolas" panose="020B0609020204030204" pitchFamily="49" charset="0"/>
                  </a:rPr>
                  <a:t>hrly_wage</a:t>
                </a:r>
                <a:r>
                  <a:rPr lang="en-US" dirty="0">
                    <a:latin typeface="Consolas" panose="020B0609020204030204" pitchFamily="49" charset="0"/>
                  </a:rPr>
                  <a:t>)</a:t>
                </a:r>
              </a:p>
              <a:p>
                <a:pPr marL="0" indent="0">
                  <a:buNone/>
                </a:pPr>
                <a:r>
                  <a:rPr lang="en-US" dirty="0">
                    <a:latin typeface="Consolas" panose="020B0609020204030204" pitchFamily="49" charset="0"/>
                  </a:rPr>
                  <a:t>                              </a:t>
                </a:r>
              </a:p>
              <a:p>
                <a:pPr marL="0" indent="0">
                  <a:buNone/>
                </a:pPr>
                <a:r>
                  <a:rPr lang="en-US" dirty="0">
                    <a:latin typeface="Consolas" panose="020B0609020204030204" pitchFamily="49" charset="0"/>
                  </a:rPr>
                  <a:t>Constant              3.415***</a:t>
                </a:r>
              </a:p>
              <a:p>
                <a:pPr marL="0" indent="0">
                  <a:buNone/>
                </a:pPr>
                <a:r>
                  <a:rPr lang="en-US" dirty="0">
                    <a:latin typeface="Consolas" panose="020B0609020204030204" pitchFamily="49" charset="0"/>
                  </a:rPr>
                  <a:t>                     (0.0044) </a:t>
                </a:r>
              </a:p>
              <a:p>
                <a:pPr marL="0" indent="0">
                  <a:buNone/>
                </a:pPr>
                <a:r>
                  <a:rPr lang="en-US" dirty="0">
                    <a:latin typeface="Consolas" panose="020B0609020204030204" pitchFamily="49" charset="0"/>
                  </a:rPr>
                  <a:t>_______________ ______________</a:t>
                </a:r>
              </a:p>
              <a:p>
                <a:pPr marL="0" indent="0">
                  <a:buNone/>
                </a:pPr>
                <a:r>
                  <a:rPr lang="en-US" dirty="0">
                    <a:latin typeface="Consolas" panose="020B0609020204030204" pitchFamily="49" charset="0"/>
                  </a:rPr>
                  <a:t>Observations            27,677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7C7F4F3-7198-ED48-C4D6-F6CCA384BF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3"/>
                <a:stretch>
                  <a:fillRect l="-2471" t="-37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ED721A19-DF85-81A9-66BC-C1FD314449AA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200" y="1143000"/>
                <a:ext cx="5430914" cy="4576763"/>
              </a:xfrm>
            </p:spPr>
            <p:txBody>
              <a:bodyPr>
                <a:normAutofit fontScale="77500" lnSpcReduction="20000"/>
              </a:bodyPr>
              <a:lstStyle/>
              <a:p>
                <a:pPr marL="0" indent="0">
                  <a:buNone/>
                </a:pPr>
                <a:r>
                  <a:rPr lang="en-US" sz="3600" dirty="0"/>
                  <a:t>This is mathematically equivalent to</a:t>
                </a:r>
              </a:p>
              <a:p>
                <a:pPr marL="0" indent="0">
                  <a:buNone/>
                </a:pPr>
                <a:endParaRPr lang="en-US" sz="3600" dirty="0"/>
              </a:p>
              <a:p>
                <a:pPr marL="0" indent="0">
                  <a:buNone/>
                </a:pPr>
                <a:endParaRPr lang="en-US" sz="3600" dirty="0"/>
              </a:p>
              <a:p>
                <a:pPr marL="0" indent="0">
                  <a:buNone/>
                </a:pPr>
                <a:endParaRPr lang="en-US" sz="3600" dirty="0"/>
              </a:p>
              <a:p>
                <a:pPr marL="0" indent="0">
                  <a:buNone/>
                </a:pPr>
                <a:r>
                  <a:rPr lang="en-US" dirty="0">
                    <a:latin typeface="Consolas" panose="020B0609020204030204" pitchFamily="49" charset="0"/>
                  </a:rPr>
                  <a:t>&gt; mean(log(</a:t>
                </a:r>
                <a:r>
                  <a:rPr lang="en-US" dirty="0" err="1">
                    <a:latin typeface="Consolas" panose="020B0609020204030204" pitchFamily="49" charset="0"/>
                  </a:rPr>
                  <a:t>hrly_wage</a:t>
                </a:r>
                <a:r>
                  <a:rPr lang="en-US" dirty="0">
                    <a:latin typeface="Consolas" panose="020B0609020204030204" pitchFamily="49" charset="0"/>
                  </a:rPr>
                  <a:t>))</a:t>
                </a:r>
              </a:p>
              <a:p>
                <a:pPr marL="0" indent="0">
                  <a:buNone/>
                </a:pPr>
                <a:r>
                  <a:rPr lang="en-US" dirty="0">
                    <a:latin typeface="Consolas" panose="020B0609020204030204" pitchFamily="49" charset="0"/>
                  </a:rPr>
                  <a:t>[1] 3.415</a:t>
                </a:r>
              </a:p>
              <a:p>
                <a:pPr marL="0" indent="0">
                  <a:buNone/>
                </a:pPr>
                <a:endParaRPr lang="en-US" sz="3600" dirty="0"/>
              </a:p>
              <a:p>
                <a:pPr marL="0" indent="0">
                  <a:buNone/>
                </a:pPr>
                <a:r>
                  <a:rPr lang="en-US" sz="3600" dirty="0"/>
                  <a:t>Since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  <m:r>
                      <a:rPr lang="en-US" sz="3600" b="0" i="1" dirty="0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sz="3600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36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b="0" i="1" dirty="0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3600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sz="3600" dirty="0"/>
                  <a:t> for all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sz="3600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ED721A19-DF85-81A9-66BC-C1FD314449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200" y="1143000"/>
                <a:ext cx="5430914" cy="4576763"/>
              </a:xfrm>
              <a:blipFill>
                <a:blip r:embed="rId4"/>
                <a:stretch>
                  <a:fillRect l="-2360" t="-3733" r="-7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41809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A1CF2-A548-5F69-7760-417B6A65F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42901"/>
            <a:ext cx="10764915" cy="599492"/>
          </a:xfrm>
        </p:spPr>
        <p:txBody>
          <a:bodyPr>
            <a:normAutofit fontScale="90000"/>
          </a:bodyPr>
          <a:lstStyle/>
          <a:p>
            <a:r>
              <a:rPr lang="en-US" dirty="0"/>
              <a:t>Indicator variables are averages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7C7F4F3-7198-ED48-C4D6-F6CCA384BFC5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 fontScale="62500" lnSpcReduction="20000"/>
              </a:bodyPr>
              <a:lstStyle/>
              <a:p>
                <a:pPr marL="0" indent="0">
                  <a:buNone/>
                </a:pPr>
                <a:r>
                  <a:rPr lang="en-US" sz="3600" dirty="0"/>
                  <a:t>Suppose we estimate </a:t>
                </a:r>
                <a:endParaRPr lang="en-US" sz="36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36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6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𝐹𝑒𝑚𝑎𝑙</m:t>
                      </m:r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>
                  <a:latin typeface="Consolas" panose="020B0609020204030204" pitchFamily="49" charset="0"/>
                </a:endParaRPr>
              </a:p>
              <a:p>
                <a:pPr marL="0" indent="0">
                  <a:buNone/>
                </a:pPr>
                <a:r>
                  <a:rPr lang="en-US" dirty="0">
                    <a:latin typeface="Consolas" panose="020B0609020204030204" pitchFamily="49" charset="0"/>
                  </a:rPr>
                  <a:t>Dependent Var.: log(</a:t>
                </a:r>
                <a:r>
                  <a:rPr lang="en-US" dirty="0" err="1">
                    <a:latin typeface="Consolas" panose="020B0609020204030204" pitchFamily="49" charset="0"/>
                  </a:rPr>
                  <a:t>hrly_wage</a:t>
                </a:r>
                <a:r>
                  <a:rPr lang="en-US" dirty="0">
                    <a:latin typeface="Consolas" panose="020B0609020204030204" pitchFamily="49" charset="0"/>
                  </a:rPr>
                  <a:t>)</a:t>
                </a:r>
              </a:p>
              <a:p>
                <a:pPr marL="0" indent="0">
                  <a:buNone/>
                </a:pPr>
                <a:r>
                  <a:rPr lang="en-US" dirty="0">
                    <a:latin typeface="Consolas" panose="020B0609020204030204" pitchFamily="49" charset="0"/>
                  </a:rPr>
                  <a:t>                              </a:t>
                </a:r>
              </a:p>
              <a:p>
                <a:pPr marL="0" indent="0">
                  <a:buNone/>
                </a:pPr>
                <a:r>
                  <a:rPr lang="en-US" dirty="0">
                    <a:latin typeface="Consolas" panose="020B0609020204030204" pitchFamily="49" charset="0"/>
                  </a:rPr>
                  <a:t>Constant             3.525*** </a:t>
                </a:r>
              </a:p>
              <a:p>
                <a:pPr marL="0" indent="0">
                  <a:buNone/>
                </a:pPr>
                <a:r>
                  <a:rPr lang="en-US" dirty="0">
                    <a:latin typeface="Consolas" panose="020B0609020204030204" pitchFamily="49" charset="0"/>
                  </a:rPr>
                  <a:t>                    (0.0059)  </a:t>
                </a:r>
              </a:p>
              <a:p>
                <a:pPr marL="0" indent="0">
                  <a:buNone/>
                </a:pPr>
                <a:r>
                  <a:rPr lang="en-US" dirty="0">
                    <a:latin typeface="Consolas" panose="020B0609020204030204" pitchFamily="49" charset="0"/>
                  </a:rPr>
                  <a:t>female              -0.247***</a:t>
                </a:r>
              </a:p>
              <a:p>
                <a:pPr marL="0" indent="0">
                  <a:buNone/>
                </a:pPr>
                <a:r>
                  <a:rPr lang="en-US" dirty="0">
                    <a:latin typeface="Consolas" panose="020B0609020204030204" pitchFamily="49" charset="0"/>
                  </a:rPr>
                  <a:t>                    (0.0087)  </a:t>
                </a:r>
              </a:p>
              <a:p>
                <a:pPr marL="0" indent="0">
                  <a:buNone/>
                </a:pPr>
                <a:r>
                  <a:rPr lang="en-US" dirty="0">
                    <a:latin typeface="Consolas" panose="020B0609020204030204" pitchFamily="49" charset="0"/>
                  </a:rPr>
                  <a:t>_______________ ______________</a:t>
                </a:r>
              </a:p>
              <a:p>
                <a:pPr marL="0" indent="0">
                  <a:buNone/>
                </a:pPr>
                <a:r>
                  <a:rPr lang="en-US" dirty="0">
                    <a:latin typeface="Consolas" panose="020B0609020204030204" pitchFamily="49" charset="0"/>
                  </a:rPr>
                  <a:t>R2                     0.02792</a:t>
                </a:r>
              </a:p>
              <a:p>
                <a:pPr marL="0" indent="0">
                  <a:buNone/>
                </a:pPr>
                <a:r>
                  <a:rPr lang="en-US" dirty="0">
                    <a:latin typeface="Consolas" panose="020B0609020204030204" pitchFamily="49" charset="0"/>
                  </a:rPr>
                  <a:t>Observations            27,677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7C7F4F3-7198-ED48-C4D6-F6CCA384BF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1765" t="-3067" b="-14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ED721A19-DF85-81A9-66BC-C1FD314449AA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200" y="1143000"/>
                <a:ext cx="5430914" cy="4576763"/>
              </a:xfrm>
            </p:spPr>
            <p:txBody>
              <a:bodyPr>
                <a:normAutofit fontScale="62500" lnSpcReduction="20000"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Consolas" panose="020B0609020204030204" pitchFamily="49" charset="0"/>
                  </a:rPr>
                  <a:t>&gt; mean(log(</a:t>
                </a:r>
                <a:r>
                  <a:rPr lang="en-US" dirty="0" err="1">
                    <a:latin typeface="Consolas" panose="020B0609020204030204" pitchFamily="49" charset="0"/>
                  </a:rPr>
                  <a:t>cps$hrly_wage</a:t>
                </a:r>
                <a:r>
                  <a:rPr lang="en-US" dirty="0">
                    <a:latin typeface="Consolas" panose="020B0609020204030204" pitchFamily="49" charset="0"/>
                  </a:rPr>
                  <a:t>)[</a:t>
                </a:r>
                <a:r>
                  <a:rPr lang="en-US" dirty="0" err="1">
                    <a:solidFill>
                      <a:srgbClr val="00B0F0"/>
                    </a:solidFill>
                    <a:latin typeface="Consolas" panose="020B0609020204030204" pitchFamily="49" charset="0"/>
                  </a:rPr>
                  <a:t>cps$female</a:t>
                </a:r>
                <a:r>
                  <a:rPr lang="en-US" dirty="0">
                    <a:solidFill>
                      <a:srgbClr val="00B0F0"/>
                    </a:solidFill>
                    <a:latin typeface="Consolas" panose="020B0609020204030204" pitchFamily="49" charset="0"/>
                  </a:rPr>
                  <a:t>==0]</a:t>
                </a:r>
                <a:r>
                  <a:rPr lang="en-US" dirty="0">
                    <a:latin typeface="Consolas" panose="020B0609020204030204" pitchFamily="49" charset="0"/>
                  </a:rPr>
                  <a:t>) </a:t>
                </a:r>
              </a:p>
              <a:p>
                <a:pPr marL="0" indent="0">
                  <a:buNone/>
                </a:pPr>
                <a:r>
                  <a:rPr lang="en-US" dirty="0">
                    <a:latin typeface="Consolas" panose="020B0609020204030204" pitchFamily="49" charset="0"/>
                  </a:rPr>
                  <a:t>[1] 3.525</a:t>
                </a:r>
              </a:p>
              <a:p>
                <a:pPr marL="0" indent="0">
                  <a:buNone/>
                </a:pPr>
                <a:endParaRPr lang="en-US" dirty="0">
                  <a:latin typeface="Consolas" panose="020B0609020204030204" pitchFamily="49" charset="0"/>
                </a:endParaRPr>
              </a:p>
              <a:p>
                <a:pPr marL="0" indent="0">
                  <a:buNone/>
                </a:pPr>
                <a:r>
                  <a:rPr lang="en-US" sz="2800" dirty="0">
                    <a:latin typeface="Consolas" panose="020B0609020204030204" pitchFamily="49" charset="0"/>
                  </a:rPr>
                  <a:t>&gt; mean(log(</a:t>
                </a:r>
                <a:r>
                  <a:rPr lang="en-US" sz="2800" dirty="0" err="1">
                    <a:latin typeface="Consolas" panose="020B0609020204030204" pitchFamily="49" charset="0"/>
                  </a:rPr>
                  <a:t>cps$hrly_wage</a:t>
                </a:r>
                <a:r>
                  <a:rPr lang="en-US" sz="2800" dirty="0">
                    <a:latin typeface="Consolas" panose="020B0609020204030204" pitchFamily="49" charset="0"/>
                  </a:rPr>
                  <a:t>)[</a:t>
                </a:r>
                <a:r>
                  <a:rPr lang="en-US" sz="2800" dirty="0" err="1">
                    <a:solidFill>
                      <a:srgbClr val="E84A27"/>
                    </a:solidFill>
                    <a:latin typeface="Consolas" panose="020B0609020204030204" pitchFamily="49" charset="0"/>
                  </a:rPr>
                  <a:t>cps$female</a:t>
                </a:r>
                <a:r>
                  <a:rPr lang="en-US" sz="2800" dirty="0">
                    <a:solidFill>
                      <a:srgbClr val="E84A27"/>
                    </a:solidFill>
                    <a:latin typeface="Consolas" panose="020B0609020204030204" pitchFamily="49" charset="0"/>
                  </a:rPr>
                  <a:t>==1</a:t>
                </a:r>
                <a:r>
                  <a:rPr lang="en-US" sz="2800" dirty="0">
                    <a:latin typeface="Consolas" panose="020B0609020204030204" pitchFamily="49" charset="0"/>
                  </a:rPr>
                  <a:t>]) </a:t>
                </a:r>
              </a:p>
              <a:p>
                <a:pPr marL="0" indent="0">
                  <a:buNone/>
                </a:pPr>
                <a:r>
                  <a:rPr lang="en-US" sz="2800" dirty="0">
                    <a:latin typeface="Consolas" panose="020B0609020204030204" pitchFamily="49" charset="0"/>
                  </a:rPr>
                  <a:t>[1] 3.279</a:t>
                </a:r>
                <a:endParaRPr lang="en-US" sz="2800" dirty="0"/>
              </a:p>
              <a:p>
                <a:pPr marL="0" indent="0">
                  <a:buNone/>
                </a:pPr>
                <a:endParaRPr lang="en-US" sz="3600" dirty="0">
                  <a:latin typeface="Consolas" panose="020B0609020204030204" pitchFamily="49" charset="0"/>
                </a:endParaRPr>
              </a:p>
              <a:p>
                <a:pPr marL="0" indent="0">
                  <a:buNone/>
                </a:pPr>
                <a:r>
                  <a:rPr lang="en-US" sz="2900" dirty="0">
                    <a:latin typeface="Consolas" panose="020B0609020204030204" pitchFamily="49" charset="0"/>
                  </a:rPr>
                  <a:t>&gt; mean(log(</a:t>
                </a:r>
                <a:r>
                  <a:rPr lang="en-US" sz="2900" dirty="0" err="1">
                    <a:latin typeface="Consolas" panose="020B0609020204030204" pitchFamily="49" charset="0"/>
                  </a:rPr>
                  <a:t>cps$hrly_wage</a:t>
                </a:r>
                <a:r>
                  <a:rPr lang="en-US" sz="2900" dirty="0">
                    <a:latin typeface="Consolas" panose="020B0609020204030204" pitchFamily="49" charset="0"/>
                  </a:rPr>
                  <a:t>)[</a:t>
                </a:r>
                <a:r>
                  <a:rPr lang="en-US" sz="2900" dirty="0" err="1">
                    <a:solidFill>
                      <a:srgbClr val="E84A27"/>
                    </a:solidFill>
                    <a:latin typeface="Consolas" panose="020B0609020204030204" pitchFamily="49" charset="0"/>
                  </a:rPr>
                  <a:t>cps$female</a:t>
                </a:r>
                <a:r>
                  <a:rPr lang="en-US" sz="2900" dirty="0">
                    <a:solidFill>
                      <a:srgbClr val="E84A27"/>
                    </a:solidFill>
                    <a:latin typeface="Consolas" panose="020B0609020204030204" pitchFamily="49" charset="0"/>
                  </a:rPr>
                  <a:t>==1</a:t>
                </a:r>
                <a:r>
                  <a:rPr lang="en-US" sz="2900" dirty="0">
                    <a:latin typeface="Consolas" panose="020B0609020204030204" pitchFamily="49" charset="0"/>
                  </a:rPr>
                  <a:t>])</a:t>
                </a:r>
              </a:p>
              <a:p>
                <a:pPr marL="0" indent="0">
                  <a:buNone/>
                </a:pPr>
                <a:r>
                  <a:rPr lang="en-US" sz="2900" dirty="0">
                    <a:latin typeface="Consolas" panose="020B0609020204030204" pitchFamily="49" charset="0"/>
                  </a:rPr>
                  <a:t>- mean(log(</a:t>
                </a:r>
                <a:r>
                  <a:rPr lang="en-US" sz="2900" dirty="0" err="1">
                    <a:latin typeface="Consolas" panose="020B0609020204030204" pitchFamily="49" charset="0"/>
                  </a:rPr>
                  <a:t>cps$hrly_wage</a:t>
                </a:r>
                <a:r>
                  <a:rPr lang="en-US" sz="2900" dirty="0">
                    <a:latin typeface="Consolas" panose="020B0609020204030204" pitchFamily="49" charset="0"/>
                  </a:rPr>
                  <a:t>)[</a:t>
                </a:r>
                <a:r>
                  <a:rPr lang="en-US" sz="2900" dirty="0" err="1">
                    <a:solidFill>
                      <a:srgbClr val="00B0F0"/>
                    </a:solidFill>
                    <a:latin typeface="Consolas" panose="020B0609020204030204" pitchFamily="49" charset="0"/>
                  </a:rPr>
                  <a:t>cps$female</a:t>
                </a:r>
                <a:r>
                  <a:rPr lang="en-US" sz="2900" dirty="0">
                    <a:solidFill>
                      <a:srgbClr val="00B0F0"/>
                    </a:solidFill>
                    <a:latin typeface="Consolas" panose="020B0609020204030204" pitchFamily="49" charset="0"/>
                  </a:rPr>
                  <a:t>==0</a:t>
                </a:r>
                <a:r>
                  <a:rPr lang="en-US" sz="2900" dirty="0">
                    <a:latin typeface="Consolas" panose="020B0609020204030204" pitchFamily="49" charset="0"/>
                  </a:rPr>
                  <a:t>]) </a:t>
                </a:r>
              </a:p>
              <a:p>
                <a:pPr marL="0" indent="0">
                  <a:buNone/>
                </a:pPr>
                <a:r>
                  <a:rPr lang="en-US" sz="2900" dirty="0">
                    <a:latin typeface="Consolas" panose="020B0609020204030204" pitchFamily="49" charset="0"/>
                  </a:rPr>
                  <a:t>[1] -0.247</a:t>
                </a:r>
                <a:endParaRPr lang="en-US" sz="2900" dirty="0"/>
              </a:p>
              <a:p>
                <a:pPr marL="0" indent="0">
                  <a:buNone/>
                </a:pPr>
                <a:endParaRPr lang="en-US" sz="36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4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5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45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45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4500" dirty="0"/>
                  <a:t> average male log wage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4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5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45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45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4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5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45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45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4500" dirty="0"/>
                  <a:t> average female log wage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ED721A19-DF85-81A9-66BC-C1FD314449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200" y="1143000"/>
                <a:ext cx="5430914" cy="4576763"/>
              </a:xfrm>
              <a:blipFill>
                <a:blip r:embed="rId3"/>
                <a:stretch>
                  <a:fillRect l="-1011" t="-2267" r="-1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D4CF038B-23DA-B5BE-FA7E-9A9C88F8B4F9}"/>
              </a:ext>
            </a:extLst>
          </p:cNvPr>
          <p:cNvSpPr txBox="1"/>
          <p:nvPr/>
        </p:nvSpPr>
        <p:spPr>
          <a:xfrm>
            <a:off x="1367161" y="6027938"/>
            <a:ext cx="102359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ONLY TRUE </a:t>
            </a:r>
            <a:r>
              <a:rPr lang="en-US" sz="3200" b="1" u="sng" dirty="0">
                <a:solidFill>
                  <a:schemeClr val="bg1"/>
                </a:solidFill>
              </a:rPr>
              <a:t>WITHOUT</a:t>
            </a:r>
            <a:r>
              <a:rPr lang="en-US" sz="3200" dirty="0">
                <a:solidFill>
                  <a:schemeClr val="bg1"/>
                </a:solidFill>
              </a:rPr>
              <a:t> CONTINUOUS CONTROL VARIABLES!</a:t>
            </a:r>
          </a:p>
        </p:txBody>
      </p:sp>
    </p:spTree>
    <p:extLst>
      <p:ext uri="{BB962C8B-B14F-4D97-AF65-F5344CB8AC3E}">
        <p14:creationId xmlns:p14="http://schemas.microsoft.com/office/powerpoint/2010/main" val="1697800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16676-B646-0EFE-2134-51137595B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Indicator variables are (</a:t>
            </a:r>
            <a:r>
              <a:rPr lang="en-US" i="1" dirty="0"/>
              <a:t>a specific kind of</a:t>
            </a:r>
            <a:r>
              <a:rPr lang="en-US" dirty="0"/>
              <a:t>) averages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D68A97-A980-7E37-9740-1ED9E25D503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Dependent Var.: log(</a:t>
            </a:r>
            <a:r>
              <a:rPr lang="en-US" dirty="0" err="1">
                <a:latin typeface="Consolas" panose="020B0609020204030204" pitchFamily="49" charset="0"/>
              </a:rPr>
              <a:t>hrly_wage</a:t>
            </a:r>
            <a:r>
              <a:rPr lang="en-US" dirty="0"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                             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Constant             3.525*** 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                   (0.0059)  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female              </a:t>
            </a:r>
            <a:r>
              <a:rPr lang="en-US" b="1" dirty="0">
                <a:solidFill>
                  <a:srgbClr val="E84A27"/>
                </a:solidFill>
                <a:latin typeface="Consolas" panose="020B0609020204030204" pitchFamily="49" charset="0"/>
              </a:rPr>
              <a:t>-0.247</a:t>
            </a:r>
            <a:r>
              <a:rPr lang="en-US" dirty="0">
                <a:latin typeface="Consolas" panose="020B0609020204030204" pitchFamily="49" charset="0"/>
              </a:rPr>
              <a:t>***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                   (0.0087)  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_______________ ______________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R2                     0.02792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Observations            27,677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8095CB-6272-ACE3-AEF3-EB989ACAE26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Dependent Var.: log(</a:t>
            </a:r>
            <a:r>
              <a:rPr lang="en-US" dirty="0" err="1">
                <a:latin typeface="Consolas" panose="020B0609020204030204" pitchFamily="49" charset="0"/>
              </a:rPr>
              <a:t>hrly_wage</a:t>
            </a:r>
            <a:r>
              <a:rPr lang="en-US" dirty="0"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                             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Constant             1.868*** 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                   (0.0177)  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female              </a:t>
            </a:r>
            <a:r>
              <a:rPr lang="en-US" b="1" dirty="0">
                <a:solidFill>
                  <a:srgbClr val="E84A27"/>
                </a:solidFill>
                <a:latin typeface="Consolas" panose="020B0609020204030204" pitchFamily="49" charset="0"/>
              </a:rPr>
              <a:t>-0.3406</a:t>
            </a:r>
            <a:r>
              <a:rPr lang="en-US" dirty="0">
                <a:latin typeface="Consolas" panose="020B0609020204030204" pitchFamily="49" charset="0"/>
              </a:rPr>
              <a:t>***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                   (0.0076)  </a:t>
            </a:r>
          </a:p>
          <a:p>
            <a:pPr marL="0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yos</a:t>
            </a:r>
            <a:r>
              <a:rPr lang="en-US" dirty="0">
                <a:latin typeface="Consolas" panose="020B0609020204030204" pitchFamily="49" charset="0"/>
              </a:rPr>
              <a:t>                  0.1138***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                   (0.0012)  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_______________ ______________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R2                     0.27612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Observations            27,677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35231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1E81C-9FC8-0464-81BD-B21F94236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Include all terms if using interactions of variables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F992A03-6CF4-2AD3-44DE-5324665AF7B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400" dirty="0"/>
                  <a:t>Consider the regression:</a:t>
                </a:r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𝐹𝑒𝑚𝑎𝑙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𝐵𝑙𝑎𝑐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𝐹𝑒𝑚𝑎𝑙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24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𝐹𝑒𝑚𝑎𝑙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solidFill>
                            <a:srgbClr val="E84A27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sz="2400" b="0" i="1" smtClean="0">
                          <a:solidFill>
                            <a:srgbClr val="E84A27"/>
                          </a:solidFill>
                          <a:latin typeface="Cambria Math" panose="02040503050406030204" pitchFamily="18" charset="0"/>
                        </a:rPr>
                        <m:t>𝐵𝑙𝑎𝑐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E84A2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E84A27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E84A27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𝐵𝑙𝑎𝑐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𝐹𝑒𝑚𝑎𝑙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b="0" dirty="0"/>
              </a:p>
              <a:p>
                <a:pPr marL="0" indent="0">
                  <a:buNone/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F992A03-6CF4-2AD3-44DE-5324665AF7B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 t="-18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000CF66C-6C2B-8A24-287D-341D0977B10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43627489"/>
                  </p:ext>
                </p:extLst>
              </p:nvPr>
            </p:nvGraphicFramePr>
            <p:xfrm>
              <a:off x="2793507" y="1897232"/>
              <a:ext cx="6604985" cy="1693416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619467">
                      <a:extLst>
                        <a:ext uri="{9D8B030D-6E8A-4147-A177-3AD203B41FA5}">
                          <a16:colId xmlns:a16="http://schemas.microsoft.com/office/drawing/2014/main" val="4113304391"/>
                        </a:ext>
                      </a:extLst>
                    </a:gridCol>
                    <a:gridCol w="1654420">
                      <a:extLst>
                        <a:ext uri="{9D8B030D-6E8A-4147-A177-3AD203B41FA5}">
                          <a16:colId xmlns:a16="http://schemas.microsoft.com/office/drawing/2014/main" val="1034179629"/>
                        </a:ext>
                      </a:extLst>
                    </a:gridCol>
                    <a:gridCol w="3331098">
                      <a:extLst>
                        <a:ext uri="{9D8B030D-6E8A-4147-A177-3AD203B41FA5}">
                          <a16:colId xmlns:a16="http://schemas.microsoft.com/office/drawing/2014/main" val="4127072614"/>
                        </a:ext>
                      </a:extLst>
                    </a:gridCol>
                  </a:tblGrid>
                  <a:tr h="564472">
                    <a:tc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Male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Female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78276990"/>
                      </a:ext>
                    </a:extLst>
                  </a:tr>
                  <a:tr h="564472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Non-black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65316888"/>
                      </a:ext>
                    </a:extLst>
                  </a:tr>
                  <a:tr h="564472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Black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9393433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000CF66C-6C2B-8A24-287D-341D0977B10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43627489"/>
                  </p:ext>
                </p:extLst>
              </p:nvPr>
            </p:nvGraphicFramePr>
            <p:xfrm>
              <a:off x="2793507" y="1897232"/>
              <a:ext cx="6604985" cy="1693416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619467">
                      <a:extLst>
                        <a:ext uri="{9D8B030D-6E8A-4147-A177-3AD203B41FA5}">
                          <a16:colId xmlns:a16="http://schemas.microsoft.com/office/drawing/2014/main" val="4113304391"/>
                        </a:ext>
                      </a:extLst>
                    </a:gridCol>
                    <a:gridCol w="1654420">
                      <a:extLst>
                        <a:ext uri="{9D8B030D-6E8A-4147-A177-3AD203B41FA5}">
                          <a16:colId xmlns:a16="http://schemas.microsoft.com/office/drawing/2014/main" val="1034179629"/>
                        </a:ext>
                      </a:extLst>
                    </a:gridCol>
                    <a:gridCol w="3331098">
                      <a:extLst>
                        <a:ext uri="{9D8B030D-6E8A-4147-A177-3AD203B41FA5}">
                          <a16:colId xmlns:a16="http://schemas.microsoft.com/office/drawing/2014/main" val="4127072614"/>
                        </a:ext>
                      </a:extLst>
                    </a:gridCol>
                  </a:tblGrid>
                  <a:tr h="564472">
                    <a:tc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Male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Female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78276990"/>
                      </a:ext>
                    </a:extLst>
                  </a:tr>
                  <a:tr h="564472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Non-black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98524" t="-108602" r="-203321" b="-10430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98355" t="-108602" r="-731" b="-10430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5316888"/>
                      </a:ext>
                    </a:extLst>
                  </a:tr>
                  <a:tr h="564472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Black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98524" t="-208602" r="-203321" b="-430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98355" t="-208602" r="-731" b="-430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9393433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F0304970-595E-5175-710A-FC7E1BB9503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6029052"/>
                  </p:ext>
                </p:extLst>
              </p:nvPr>
            </p:nvGraphicFramePr>
            <p:xfrm>
              <a:off x="2793506" y="4021584"/>
              <a:ext cx="6604985" cy="1693416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619467">
                      <a:extLst>
                        <a:ext uri="{9D8B030D-6E8A-4147-A177-3AD203B41FA5}">
                          <a16:colId xmlns:a16="http://schemas.microsoft.com/office/drawing/2014/main" val="4113304391"/>
                        </a:ext>
                      </a:extLst>
                    </a:gridCol>
                    <a:gridCol w="1654420">
                      <a:extLst>
                        <a:ext uri="{9D8B030D-6E8A-4147-A177-3AD203B41FA5}">
                          <a16:colId xmlns:a16="http://schemas.microsoft.com/office/drawing/2014/main" val="1034179629"/>
                        </a:ext>
                      </a:extLst>
                    </a:gridCol>
                    <a:gridCol w="3331098">
                      <a:extLst>
                        <a:ext uri="{9D8B030D-6E8A-4147-A177-3AD203B41FA5}">
                          <a16:colId xmlns:a16="http://schemas.microsoft.com/office/drawing/2014/main" val="4127072614"/>
                        </a:ext>
                      </a:extLst>
                    </a:gridCol>
                  </a:tblGrid>
                  <a:tr h="564472">
                    <a:tc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Male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Female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78276990"/>
                      </a:ext>
                    </a:extLst>
                  </a:tr>
                  <a:tr h="564472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Non-black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65316888"/>
                      </a:ext>
                    </a:extLst>
                  </a:tr>
                  <a:tr h="564472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Black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9393433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F0304970-595E-5175-710A-FC7E1BB9503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6029052"/>
                  </p:ext>
                </p:extLst>
              </p:nvPr>
            </p:nvGraphicFramePr>
            <p:xfrm>
              <a:off x="2793506" y="4021584"/>
              <a:ext cx="6604985" cy="1693416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619467">
                      <a:extLst>
                        <a:ext uri="{9D8B030D-6E8A-4147-A177-3AD203B41FA5}">
                          <a16:colId xmlns:a16="http://schemas.microsoft.com/office/drawing/2014/main" val="4113304391"/>
                        </a:ext>
                      </a:extLst>
                    </a:gridCol>
                    <a:gridCol w="1654420">
                      <a:extLst>
                        <a:ext uri="{9D8B030D-6E8A-4147-A177-3AD203B41FA5}">
                          <a16:colId xmlns:a16="http://schemas.microsoft.com/office/drawing/2014/main" val="1034179629"/>
                        </a:ext>
                      </a:extLst>
                    </a:gridCol>
                    <a:gridCol w="3331098">
                      <a:extLst>
                        <a:ext uri="{9D8B030D-6E8A-4147-A177-3AD203B41FA5}">
                          <a16:colId xmlns:a16="http://schemas.microsoft.com/office/drawing/2014/main" val="4127072614"/>
                        </a:ext>
                      </a:extLst>
                    </a:gridCol>
                  </a:tblGrid>
                  <a:tr h="564472">
                    <a:tc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Male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Female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78276990"/>
                      </a:ext>
                    </a:extLst>
                  </a:tr>
                  <a:tr h="564472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Non-black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98524" t="-107527" r="-203321" b="-1053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98355" t="-107527" r="-731" b="-10537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5316888"/>
                      </a:ext>
                    </a:extLst>
                  </a:tr>
                  <a:tr h="564472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Black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98524" t="-207527" r="-203321" b="-53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98355" t="-207527" r="-731" b="-537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9393433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88517488-FAEE-6A0E-5D86-4CC914B118A7}"/>
              </a:ext>
            </a:extLst>
          </p:cNvPr>
          <p:cNvSpPr txBox="1"/>
          <p:nvPr/>
        </p:nvSpPr>
        <p:spPr>
          <a:xfrm>
            <a:off x="1367161" y="6027938"/>
            <a:ext cx="102359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Applies to continuous variables too</a:t>
            </a:r>
          </a:p>
        </p:txBody>
      </p:sp>
    </p:spTree>
    <p:extLst>
      <p:ext uri="{BB962C8B-B14F-4D97-AF65-F5344CB8AC3E}">
        <p14:creationId xmlns:p14="http://schemas.microsoft.com/office/powerpoint/2010/main" val="2719532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8833FB-5776-4800-8896-63F2A6CCC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OLS Extensions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959C46-0C49-4C1E-B1A3-0E14DE64FB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Correcting standard errors and fixed effects</a:t>
            </a:r>
          </a:p>
        </p:txBody>
      </p:sp>
    </p:spTree>
    <p:extLst>
      <p:ext uri="{BB962C8B-B14F-4D97-AF65-F5344CB8AC3E}">
        <p14:creationId xmlns:p14="http://schemas.microsoft.com/office/powerpoint/2010/main" val="20090081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AE32DB-A7DD-ED79-0DEE-8B832E289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Standard errors determine if estimate is meaningful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F7E8AF-8474-D7DD-7759-41CE2A64663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Unbiased </a:t>
            </a:r>
            <a:r>
              <a:rPr lang="en-US" b="1" dirty="0">
                <a:solidFill>
                  <a:srgbClr val="E84A27"/>
                </a:solidFill>
              </a:rPr>
              <a:t>coefficient</a:t>
            </a:r>
            <a:r>
              <a:rPr lang="en-US" b="1" dirty="0"/>
              <a:t> </a:t>
            </a:r>
            <a:r>
              <a:rPr lang="en-US" dirty="0"/>
              <a:t>estimates are important for </a:t>
            </a:r>
            <a:r>
              <a:rPr lang="en-US" b="1" dirty="0"/>
              <a:t>accurately </a:t>
            </a:r>
            <a:r>
              <a:rPr lang="en-US" dirty="0"/>
              <a:t>measuring effect </a:t>
            </a:r>
            <a:r>
              <a:rPr lang="en-US" b="1" dirty="0">
                <a:solidFill>
                  <a:srgbClr val="E84A27"/>
                </a:solidFill>
              </a:rPr>
              <a:t>effect sizes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</a:t>
            </a:r>
            <a:r>
              <a:rPr lang="en-US" b="1" dirty="0">
                <a:solidFill>
                  <a:srgbClr val="E84A27"/>
                </a:solidFill>
              </a:rPr>
              <a:t>standard errors </a:t>
            </a:r>
            <a:r>
              <a:rPr lang="en-US" dirty="0"/>
              <a:t>determines whether your </a:t>
            </a:r>
            <a:r>
              <a:rPr lang="en-US" b="1" dirty="0"/>
              <a:t>effect sizes </a:t>
            </a:r>
            <a:r>
              <a:rPr lang="en-US" dirty="0"/>
              <a:t>are </a:t>
            </a:r>
            <a:r>
              <a:rPr lang="en-US" b="1" dirty="0">
                <a:solidFill>
                  <a:srgbClr val="E84A27"/>
                </a:solidFill>
              </a:rPr>
              <a:t>distinguishable from zero </a:t>
            </a:r>
          </a:p>
          <a:p>
            <a:r>
              <a:rPr lang="en-US" dirty="0"/>
              <a:t>It is, therefore, vital to use the “right” standard errors</a:t>
            </a:r>
          </a:p>
        </p:txBody>
      </p:sp>
      <p:pic>
        <p:nvPicPr>
          <p:cNvPr id="4098" name="Picture 2" descr="REQUEST] Magikarp used splash, and then exploded. : r/michaelbaygifs">
            <a:extLst>
              <a:ext uri="{FF2B5EF4-FFF2-40B4-BE49-F238E27FC236}">
                <a16:creationId xmlns:a16="http://schemas.microsoft.com/office/drawing/2014/main" id="{FFD3B7B6-FB3E-1CAF-32DC-13F956E236E5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2273" y="1786546"/>
            <a:ext cx="4337979" cy="2891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6584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B1741-E446-16A5-AE1F-6BF136BC7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Always use heteroskedastic robust standard errors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28D037-5574-DED8-4258-BB9A7997FC5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Heteroskedasticity: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EC61C4F3-7F11-3504-C360-328D82D4BB41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200" y="1143000"/>
                <a:ext cx="5181600" cy="4760650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Almost every data set is heteroskedastic</a:t>
                </a:r>
              </a:p>
              <a:p>
                <a:r>
                  <a:rPr lang="en-US" dirty="0"/>
                  <a:t>The variance of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is different for different “slices”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Not accounting for the </a:t>
                </a:r>
                <a:r>
                  <a:rPr lang="en-US" b="1" u="sng" dirty="0"/>
                  <a:t>varying</a:t>
                </a:r>
                <a:r>
                  <a:rPr lang="en-US" b="1" dirty="0"/>
                  <a:t> variance</a:t>
                </a:r>
                <a:r>
                  <a:rPr lang="en-US" dirty="0"/>
                  <a:t> produces </a:t>
                </a:r>
                <a:r>
                  <a:rPr lang="en-US" dirty="0">
                    <a:solidFill>
                      <a:srgbClr val="E84A27"/>
                    </a:solidFill>
                  </a:rPr>
                  <a:t>standard errors </a:t>
                </a:r>
                <a:r>
                  <a:rPr lang="en-US" dirty="0"/>
                  <a:t>(SE) that are </a:t>
                </a:r>
                <a:r>
                  <a:rPr lang="en-US" dirty="0">
                    <a:solidFill>
                      <a:srgbClr val="E84A27"/>
                    </a:solidFill>
                  </a:rPr>
                  <a:t>too small</a:t>
                </a:r>
              </a:p>
              <a:p>
                <a:r>
                  <a:rPr lang="en-US" dirty="0"/>
                  <a:t>Correct for them with heteroskedastic robust SE</a:t>
                </a:r>
              </a:p>
              <a:p>
                <a:r>
                  <a:rPr lang="en-US" dirty="0"/>
                  <a:t>Note: using heteroskedastic SE on homoscedastic data is equivalent to using non-robust SE</a:t>
                </a:r>
              </a:p>
              <a:p>
                <a:pPr lvl="1"/>
                <a:r>
                  <a:rPr lang="en-US" dirty="0"/>
                  <a:t>See Mixtape Ch. 2.26 for more details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EC61C4F3-7F11-3504-C360-328D82D4BB4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200" y="1143000"/>
                <a:ext cx="5181600" cy="4760650"/>
              </a:xfrm>
              <a:blipFill>
                <a:blip r:embed="rId2"/>
                <a:stretch>
                  <a:fillRect l="-2118" t="-2692" r="-471" b="-2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7EDCF010-46DB-0EE2-FFCB-CFF007DC8B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565" y="2024109"/>
            <a:ext cx="5208235" cy="2929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275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B53D5-BFDC-D521-E1D9-4336C509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treatment level may not match data level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905160-944D-3308-1FE2-CF4C49B4B3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/>
              <a:t>Suppose we are interested in studying the effect of </a:t>
            </a:r>
          </a:p>
          <a:p>
            <a:r>
              <a:rPr lang="en-US" dirty="0"/>
              <a:t>states expanding lethal self defense laws at different times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We collect a data set of individuals across the 50 states over time (e.g. panel)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Conceptually, the experiment is about individuals, but it is </a:t>
            </a:r>
            <a:r>
              <a:rPr lang="en-US" dirty="0">
                <a:solidFill>
                  <a:srgbClr val="E84A27"/>
                </a:solidFill>
              </a:rPr>
              <a:t>being run at the state level</a:t>
            </a:r>
            <a:r>
              <a:rPr lang="en-US" dirty="0"/>
              <a:t>: each state’s policy affects every individual in the state</a:t>
            </a:r>
          </a:p>
          <a:p>
            <a:r>
              <a:rPr lang="en-US" dirty="0"/>
              <a:t>We need to adjust standard errors by </a:t>
            </a:r>
            <a:r>
              <a:rPr lang="en-US" dirty="0">
                <a:solidFill>
                  <a:srgbClr val="E84A27"/>
                </a:solidFill>
              </a:rPr>
              <a:t>clustering</a:t>
            </a:r>
            <a:r>
              <a:rPr lang="en-US" dirty="0"/>
              <a:t> them at the state-level</a:t>
            </a:r>
          </a:p>
          <a:p>
            <a:r>
              <a:rPr lang="en-US" dirty="0"/>
              <a:t>Additionally, we need </a:t>
            </a:r>
            <a:r>
              <a:rPr lang="en-US" dirty="0">
                <a:solidFill>
                  <a:srgbClr val="E84A27"/>
                </a:solidFill>
              </a:rPr>
              <a:t>fixed-effects</a:t>
            </a:r>
            <a:r>
              <a:rPr lang="en-US" dirty="0"/>
              <a:t> to control for state-specific characteristics</a:t>
            </a:r>
          </a:p>
        </p:txBody>
      </p:sp>
    </p:spTree>
    <p:extLst>
      <p:ext uri="{BB962C8B-B14F-4D97-AF65-F5344CB8AC3E}">
        <p14:creationId xmlns:p14="http://schemas.microsoft.com/office/powerpoint/2010/main" val="911362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E83A0-B954-4702-A2BE-285600487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OLS assumptions à la Scott Cunningham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B037097-EE13-4213-99AC-1F24F8802A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The </a:t>
                </a:r>
                <a:r>
                  <a:rPr lang="en-US" b="1" dirty="0"/>
                  <a:t>“LUE”</a:t>
                </a:r>
                <a:r>
                  <a:rPr lang="en-US" dirty="0"/>
                  <a:t> part of Best Linear Unbiased Estimator</a:t>
                </a:r>
              </a:p>
              <a:p>
                <a:pPr marL="514350" indent="-514350">
                  <a:buFont typeface="+mj-lt"/>
                  <a:buAutoNum type="arabicPeriod"/>
                </a:pPr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Linear in parameters: 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srgbClr val="E84A2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E84A27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E84A27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E84A2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E84A27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E84A27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E84A2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E84A27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E84A27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en-US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Random sampling: </a:t>
                </a:r>
              </a:p>
              <a:p>
                <a:pPr lvl="1"/>
                <a:r>
                  <a:rPr lang="en-US" dirty="0"/>
                  <a:t>Data are randomly generated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Variation in explanatory variables: </a:t>
                </a:r>
              </a:p>
              <a:p>
                <a:pPr lvl="1"/>
                <a:r>
                  <a:rPr lang="en-US" dirty="0"/>
                  <a:t>Each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takes on more than one value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Zero conditional mean: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b="0" i="1" smtClean="0">
                          <a:solidFill>
                            <a:srgbClr val="E84A27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b="0" i="1" smtClean="0">
                          <a:solidFill>
                            <a:srgbClr val="E84A27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B037097-EE13-4213-99AC-1F24F8802A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2274594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23B11B-8D7F-7813-6EC6-384B77FE4C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D006AE-7946-24C8-F0C6-B2612ABC7C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2E279A39-9D71-122A-2972-AD891E25BA3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E9D38A8F-0110-159D-9A57-546F2CC1C35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47132BE-6DCF-8FF0-B4AE-D4E7B55811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7918" cy="6858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67088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F69DA6-4E4F-BBC5-763E-C6389461E9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analysis needs to match the experiment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00A525-A4CA-1250-5A59-3040613071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43000"/>
            <a:ext cx="10515600" cy="481391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Clustered standard errors:</a:t>
            </a:r>
          </a:p>
          <a:p>
            <a:r>
              <a:rPr lang="en-US" dirty="0"/>
              <a:t>An adjustment to ensure standard errors match the </a:t>
            </a:r>
            <a:r>
              <a:rPr lang="en-US" dirty="0">
                <a:solidFill>
                  <a:srgbClr val="E84A27"/>
                </a:solidFill>
              </a:rPr>
              <a:t>variation</a:t>
            </a:r>
            <a:r>
              <a:rPr lang="en-US" dirty="0"/>
              <a:t> </a:t>
            </a:r>
            <a:r>
              <a:rPr lang="en-US" b="1" dirty="0"/>
              <a:t>caused</a:t>
            </a:r>
            <a:r>
              <a:rPr lang="en-US" dirty="0"/>
              <a:t> by the experiment (e.g. state)</a:t>
            </a:r>
          </a:p>
          <a:p>
            <a:r>
              <a:rPr lang="en-US" dirty="0"/>
              <a:t>Clustered standard errors are much smaller than unadjusted SEs</a:t>
            </a:r>
          </a:p>
          <a:p>
            <a:pPr lvl="1"/>
            <a:r>
              <a:rPr lang="en-US" dirty="0"/>
              <a:t>Effectively reducing sample size</a:t>
            </a:r>
          </a:p>
          <a:p>
            <a:r>
              <a:rPr lang="en-US" dirty="0"/>
              <a:t>See Mixtape Ch. 2.27 for more details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Fixed effects:</a:t>
            </a:r>
          </a:p>
          <a:p>
            <a:r>
              <a:rPr lang="en-US" dirty="0"/>
              <a:t>Controlling for experiment unit of observation (e.g. state) characteristics that are </a:t>
            </a:r>
            <a:r>
              <a:rPr lang="en-US" b="1" dirty="0"/>
              <a:t>time-invariant</a:t>
            </a:r>
            <a:r>
              <a:rPr lang="en-US" dirty="0"/>
              <a:t> (fixed)</a:t>
            </a:r>
          </a:p>
          <a:p>
            <a:pPr lvl="1"/>
            <a:r>
              <a:rPr lang="en-US" dirty="0"/>
              <a:t>Fixed “effects” is a misnomer; they are not causal effects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4001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A5BFE8C-A6CA-542D-9139-C77BF36FCD4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lang="en-US" dirty="0"/>
                  <a:t>Indicator variables subtract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𝑔𝑟𝑜𝑢𝑝</m:t>
                        </m:r>
                      </m:sub>
                    </m:sSub>
                  </m:oMath>
                </a14:m>
                <a:r>
                  <a:rPr lang="en-US" dirty="0"/>
                  <a:t>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b="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A5BFE8C-A6CA-542D-9139-C77BF36FCD4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087" t="-23585" b="-424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4ADFA9E-954E-687C-668D-8D98D084DCC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Fixed effects are indicator variables for each state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𝑖𝑛𝑑𝑖𝑣𝑖𝑑𝑢𝑎𝑙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 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𝑡𝑖𝑚𝑒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E84A2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E84A27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E84A27"/>
                              </a:solidFill>
                              <a:latin typeface="Cambria Math" panose="02040503050406030204" pitchFamily="18" charset="0"/>
                            </a:rPr>
                            <m:t>𝑠𝑡𝑎𝑡𝑒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𝑃𝑜𝑙𝑖𝑐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𝑡𝑖𝑚𝑒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 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𝑠𝑡𝑎𝑡𝑒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𝑖𝑛𝑑𝑖𝑣𝑖𝑑𝑢𝑎𝑙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 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𝑡𝑖𝑚𝑒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 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𝑠𝑡𝑎𝑡𝑒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However, this is wildly computationally inefficient to do</a:t>
                </a:r>
              </a:p>
              <a:p>
                <a:r>
                  <a:rPr lang="en-US" dirty="0"/>
                  <a:t>Instead, utilize the intuition of indicator variables and the Frisch-Waugh-Lovel theorem:</a:t>
                </a:r>
              </a:p>
              <a:p>
                <a:pPr marL="0" indent="0">
                  <a:buNone/>
                </a:pPr>
                <a:r>
                  <a:rPr lang="en-US" dirty="0"/>
                  <a:t>Steps: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Take the mean of the outcome variable for each state (indicator variables)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Subtract the mean from (1) from the original outcome variable (FWL)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4ADFA9E-954E-687C-668D-8D98D084DCC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101" t="-2793" b="-2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70855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36C38-B7CF-3A08-6F6B-0DD6800077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Today’s coding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A4367E-7D22-E4AA-9F87-DC2EB246A3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Use Current Population Survey to demonstrate how to: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Run basic regressions in 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Use the </a:t>
            </a:r>
            <a:r>
              <a:rPr lang="en-US" dirty="0" err="1">
                <a:latin typeface="Consolas" panose="020B0609020204030204" pitchFamily="49" charset="0"/>
              </a:rPr>
              <a:t>fixest</a:t>
            </a:r>
            <a:r>
              <a:rPr lang="en-US" dirty="0"/>
              <a:t> package to</a:t>
            </a:r>
          </a:p>
          <a:p>
            <a:pPr lvl="1"/>
            <a:r>
              <a:rPr lang="en-US" dirty="0"/>
              <a:t>Heteroskedastic robust standard errors</a:t>
            </a:r>
          </a:p>
          <a:p>
            <a:pPr lvl="1"/>
            <a:r>
              <a:rPr lang="en-US" dirty="0"/>
              <a:t>Clustered standard errors</a:t>
            </a:r>
          </a:p>
          <a:p>
            <a:pPr lvl="1"/>
            <a:r>
              <a:rPr lang="en-US" dirty="0"/>
              <a:t>Fixed effects</a:t>
            </a:r>
          </a:p>
        </p:txBody>
      </p:sp>
    </p:spTree>
    <p:extLst>
      <p:ext uri="{BB962C8B-B14F-4D97-AF65-F5344CB8AC3E}">
        <p14:creationId xmlns:p14="http://schemas.microsoft.com/office/powerpoint/2010/main" val="41815417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DB0CB9-DA9F-20B5-CB69-6506BCE84B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Variables may be non-linear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BCD15BC-6D6E-B153-5709-CCA81870783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143000"/>
                <a:ext cx="10782670" cy="458544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A1) </a:t>
                </a:r>
                <a:r>
                  <a:rPr lang="en-US" dirty="0"/>
                  <a:t>The regression model must be linear in parameters</a:t>
                </a:r>
              </a:p>
              <a:p>
                <a:r>
                  <a:rPr lang="en-US" dirty="0"/>
                  <a:t>It can be non-linear in variables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Ex) the </a:t>
                </a:r>
                <a:r>
                  <a:rPr lang="en-US" b="1" dirty="0"/>
                  <a:t>population</a:t>
                </a:r>
                <a:r>
                  <a:rPr lang="en-US" dirty="0"/>
                  <a:t> model (has no observation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subscript):</a:t>
                </a:r>
              </a:p>
              <a:p>
                <a:pPr marL="0" indent="0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groupChr>
                        </m:e>
                        <m:li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lim>
                      </m:limLow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E84A2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E84A27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E84A27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E84A2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E84A27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E84A27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limLow>
                        <m:limLow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groupChr>
                        </m:e>
                        <m:li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lim>
                      </m:limLow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E84A2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E84A27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E84A27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limLow>
                        <m:limLow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groupChr>
                        </m:e>
                        <m:li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lim>
                      </m:limLow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E84A2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E84A27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E84A27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limLow>
                        <m:limLow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groupChr>
                        </m:e>
                        <m:li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lim>
                      </m:limLow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E84A2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E84A27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E84A27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limLow>
                        <m:limLow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×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groupChr>
                        </m:e>
                        <m:li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lim>
                      </m:limLow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E84A2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E84A27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E84A27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limLow>
                        <m:limLow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e>
                          </m:groupChr>
                        </m:e>
                        <m:li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lim>
                      </m:limLow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The </a:t>
                </a:r>
                <a:r>
                  <a:rPr lang="en-US" b="1" dirty="0"/>
                  <a:t>linear </a:t>
                </a:r>
                <a:r>
                  <a:rPr lang="en-US" dirty="0"/>
                  <a:t>part of “</a:t>
                </a:r>
                <a:r>
                  <a:rPr lang="en-US" b="1" dirty="0"/>
                  <a:t>linear</a:t>
                </a:r>
                <a:r>
                  <a:rPr lang="en-US" dirty="0"/>
                  <a:t> regression” refers to the </a:t>
                </a:r>
                <a:r>
                  <a:rPr lang="en-US" b="1" dirty="0">
                    <a:solidFill>
                      <a:srgbClr val="E84A27"/>
                    </a:solidFill>
                  </a:rPr>
                  <a:t>coefficients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BCD15BC-6D6E-B153-5709-CCA81870783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143000"/>
                <a:ext cx="10782670" cy="4585447"/>
              </a:xfrm>
              <a:blipFill>
                <a:blip r:embed="rId2"/>
                <a:stretch>
                  <a:fillRect l="-1188" t="-2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09768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7C0126-81A2-0F29-8F3E-4DA0C3C61B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Random data permits coefficient estimation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A745B5D-56C8-A648-4058-0B6116B5651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b="1" dirty="0"/>
                  <a:t>A2) </a:t>
                </a:r>
                <a:r>
                  <a:rPr lang="en-US" dirty="0"/>
                  <a:t>The data must be </a:t>
                </a:r>
                <a:r>
                  <a:rPr lang="en-US" b="1" dirty="0">
                    <a:solidFill>
                      <a:srgbClr val="E84A27"/>
                    </a:solidFill>
                  </a:rPr>
                  <a:t>random</a:t>
                </a:r>
                <a:r>
                  <a:rPr lang="en-US" dirty="0"/>
                  <a:t>ly sampled </a:t>
                </a:r>
              </a:p>
              <a:p>
                <a:pPr marL="0" indent="0">
                  <a:buNone/>
                </a:pPr>
                <a:r>
                  <a:rPr lang="en-US" dirty="0"/>
                  <a:t>Consider the </a:t>
                </a:r>
                <a:r>
                  <a:rPr lang="en-US" b="1" dirty="0"/>
                  <a:t>sample</a:t>
                </a:r>
                <a:r>
                  <a:rPr lang="en-US" dirty="0"/>
                  <a:t> (has observation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subscripts) model:</a:t>
                </a:r>
              </a:p>
              <a:p>
                <a:pPr marL="0" indent="0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b="0" dirty="0"/>
                  <a:t>If the data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=1, 2, …,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b="0" dirty="0"/>
                  <a:t> are randomly sampled,</a:t>
                </a:r>
              </a:p>
              <a:p>
                <a:pPr marL="0" indent="0">
                  <a:buNone/>
                </a:pPr>
                <a:r>
                  <a:rPr lang="en-US" b="0" dirty="0"/>
                  <a:t>then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b="0" dirty="0"/>
              </a:p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≠0</m:t>
                    </m:r>
                  </m:oMath>
                </a14:m>
                <a:r>
                  <a:rPr lang="en-US" dirty="0"/>
                  <a:t> the estimated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E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acc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Note: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E84A27"/>
                        </a:solidFill>
                        <a:latin typeface="Cambria Math" panose="02040503050406030204" pitchFamily="18" charset="0"/>
                      </a:rPr>
                      <m:t>𝒖</m:t>
                    </m:r>
                  </m:oMath>
                </a14:m>
                <a:r>
                  <a:rPr lang="en-US" b="1" dirty="0">
                    <a:solidFill>
                      <a:srgbClr val="E84A27"/>
                    </a:solidFill>
                  </a:rPr>
                  <a:t> </a:t>
                </a:r>
                <a:r>
                  <a:rPr lang="en-US" b="0" dirty="0"/>
                  <a:t>refers to the fundamentally </a:t>
                </a:r>
                <a:r>
                  <a:rPr lang="en-US" b="1" dirty="0">
                    <a:solidFill>
                      <a:srgbClr val="E84A27"/>
                    </a:solidFill>
                  </a:rPr>
                  <a:t>u</a:t>
                </a:r>
                <a:r>
                  <a:rPr lang="en-US" b="0" dirty="0"/>
                  <a:t>nobserved error </a:t>
                </a:r>
              </a:p>
              <a:p>
                <a:pPr lvl="1"/>
                <a:r>
                  <a:rPr lang="en-US" dirty="0"/>
                  <a:t>N</a:t>
                </a:r>
                <a:r>
                  <a:rPr lang="en-US" b="0" dirty="0"/>
                  <a:t>ot the residual!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A745B5D-56C8-A648-4058-0B6116B5651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3059" b="-11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86825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16D0C-5D6A-F9FE-6BD5-637B62FE27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Expected value and average are the same concept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CB963C4-3ED4-DF7F-E741-DAE2F547692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47078" y="1143000"/>
                <a:ext cx="10515600" cy="4585447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A quick sidebar on expected values and averages…</a:t>
                </a:r>
              </a:p>
              <a:p>
                <a:r>
                  <a:rPr lang="en-US" dirty="0"/>
                  <a:t>Expected value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en-US" dirty="0"/>
                  <a:t> is a </a:t>
                </a:r>
                <a:r>
                  <a:rPr lang="en-US" b="1" dirty="0">
                    <a:solidFill>
                      <a:srgbClr val="E84A27"/>
                    </a:solidFill>
                  </a:rPr>
                  <a:t>population</a:t>
                </a:r>
                <a:r>
                  <a:rPr lang="en-US" dirty="0"/>
                  <a:t> concept</a:t>
                </a:r>
              </a:p>
              <a:p>
                <a:r>
                  <a:rPr lang="en-US" dirty="0"/>
                  <a:t>The average/mean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  <m:nary>
                          <m:naryPr>
                            <m:chr m:val="∑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e>
                    </m:d>
                  </m:oMath>
                </a14:m>
                <a:r>
                  <a:rPr lang="en-US" dirty="0"/>
                  <a:t> is the finite </a:t>
                </a:r>
                <a:r>
                  <a:rPr lang="en-US" b="1" dirty="0">
                    <a:solidFill>
                      <a:srgbClr val="E84A27"/>
                    </a:solidFill>
                  </a:rPr>
                  <a:t>sample</a:t>
                </a:r>
                <a:r>
                  <a:rPr lang="en-US" dirty="0"/>
                  <a:t> analogue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 To consider: how would you write the </a:t>
                </a:r>
                <a:r>
                  <a:rPr lang="en-US" b="1" dirty="0"/>
                  <a:t>sample </a:t>
                </a:r>
                <a:r>
                  <a:rPr lang="en-US" dirty="0"/>
                  <a:t>analogue of 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]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^2</m:t>
                        </m:r>
                      </m:e>
                    </m:d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]</m:t>
                            </m:r>
                          </m:e>
                        </m:d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]</m:t>
                            </m:r>
                          </m:e>
                        </m:d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CB963C4-3ED4-DF7F-E741-DAE2F547692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47078" y="1143000"/>
                <a:ext cx="10515600" cy="4585447"/>
              </a:xfrm>
              <a:blipFill>
                <a:blip r:embed="rId2"/>
                <a:stretch>
                  <a:fillRect l="-1217" t="-2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9420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6CBB73C-09B2-46E1-BAFD-035A11EEEC0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199" y="342900"/>
                <a:ext cx="10800425" cy="646656"/>
              </a:xfrm>
            </p:spPr>
            <p:txBody>
              <a:bodyPr>
                <a:normAutofit fontScale="90000"/>
              </a:bodyPr>
              <a:lstStyle/>
              <a:p>
                <a:r>
                  <a:rPr lang="en-US" dirty="0"/>
                  <a:t>The model (b/c of intercept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) can be estimated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6CBB73C-09B2-46E1-BAFD-035A11EEEC0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199" y="342900"/>
                <a:ext cx="10800425" cy="646656"/>
              </a:xfrm>
              <a:blipFill>
                <a:blip r:embed="rId2"/>
                <a:stretch>
                  <a:fillRect l="-1975" t="-26415" b="-396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5E74876-98B2-C7FA-D9FD-365AE0159D7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b="1" dirty="0"/>
                  <a:t>A3) </a:t>
                </a:r>
                <a:r>
                  <a:rPr lang="en-US" dirty="0"/>
                  <a:t>Sample variation in the explanatory variable(s)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must take on more than one value 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Ex) consider the regression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𝑤𝑎𝑔𝑒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𝑌𝑒𝑎𝑟𝑠𝑂𝑓𝑆𝑐h𝑜𝑜𝑙𝑖𝑛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where all individuals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) have exactly 16 years of schooling.</a:t>
                </a:r>
              </a:p>
              <a:p>
                <a:r>
                  <a:rPr lang="en-US" dirty="0"/>
                  <a:t>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≡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/16</m:t>
                    </m:r>
                  </m:oMath>
                </a14:m>
                <a:r>
                  <a:rPr lang="en-US" dirty="0"/>
                  <a:t>: </a:t>
                </a:r>
                <a:r>
                  <a:rPr lang="en-US" i="1" dirty="0"/>
                  <a:t>the model cannot be estimated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:r>
                  <a:rPr lang="en-US" i="1" dirty="0"/>
                  <a:t>Hint: </a:t>
                </a:r>
                <a:r>
                  <a:rPr lang="en-US" dirty="0"/>
                  <a:t>what is values does the hidden variable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E84A27"/>
                        </a:solidFill>
                        <a:latin typeface="Cambria Math" panose="02040503050406030204" pitchFamily="18" charset="0"/>
                      </a:rPr>
                      <m:t>𝐼𝑛𝑡𝑒𝑟𝑐𝑒𝑝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E84A2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E84A27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E84A27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i="1" dirty="0">
                    <a:solidFill>
                      <a:srgbClr val="E84A27"/>
                    </a:solidFill>
                  </a:rPr>
                  <a:t> </a:t>
                </a:r>
                <a:r>
                  <a:rPr lang="en-US" dirty="0"/>
                  <a:t>take?</a:t>
                </a:r>
              </a:p>
              <a:p>
                <a:pPr lvl="1"/>
                <a:r>
                  <a:rPr lang="en-US" dirty="0"/>
                  <a:t>More on this in the next section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5E74876-98B2-C7FA-D9FD-365AE0159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217" t="-3059" b="-1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81870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F4BCCD-E534-F299-E0E1-9C2A513E2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 Zero conditional (on control variables) mean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1257614-EA20-C44D-81F0-1005C7EBC99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A4) Zero conditional mean: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 (=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After </a:t>
                </a:r>
                <a:r>
                  <a:rPr lang="en-US" b="1" dirty="0">
                    <a:solidFill>
                      <a:srgbClr val="E84A27"/>
                    </a:solidFill>
                  </a:rPr>
                  <a:t>controlling</a:t>
                </a:r>
                <a:r>
                  <a:rPr lang="en-US" dirty="0"/>
                  <a:t> </a:t>
                </a:r>
                <a:r>
                  <a:rPr lang="en-US" b="1" dirty="0">
                    <a:solidFill>
                      <a:srgbClr val="E84A27"/>
                    </a:solidFill>
                  </a:rPr>
                  <a:t>for</a:t>
                </a:r>
                <a:r>
                  <a:rPr lang="en-US" dirty="0"/>
                  <a:t> all variables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E84A27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, the </a:t>
                </a:r>
                <a:r>
                  <a:rPr lang="en-US" b="1" dirty="0"/>
                  <a:t>expected value </a:t>
                </a:r>
                <a:r>
                  <a:rPr lang="en-US" dirty="0"/>
                  <a:t>of the </a:t>
                </a:r>
                <a:r>
                  <a:rPr lang="en-US" b="1" dirty="0">
                    <a:solidFill>
                      <a:srgbClr val="E84A27"/>
                    </a:solidFill>
                  </a:rPr>
                  <a:t>unobserved error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dirty="0"/>
                  <a:t> is </a:t>
                </a:r>
                <a:r>
                  <a:rPr lang="en-US" b="1" dirty="0"/>
                  <a:t>zero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Ex) let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wages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years of schooling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“ability”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1257614-EA20-C44D-81F0-1005C7EBC99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261" r="-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20856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2376CEFA-754D-4DEE-8E3D-C53A74FB7F04}" vid="{99DD87C1-E7E5-460E-BD66-DF74AC68B91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UIUC Template</Template>
  <TotalTime>802</TotalTime>
  <Words>3020</Words>
  <Application>Microsoft Office PowerPoint</Application>
  <PresentationFormat>Widescreen</PresentationFormat>
  <Paragraphs>521</Paragraphs>
  <Slides>43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9" baseType="lpstr">
      <vt:lpstr>Arial</vt:lpstr>
      <vt:lpstr>Calibri</vt:lpstr>
      <vt:lpstr>Calibri Light</vt:lpstr>
      <vt:lpstr>Cambria Math</vt:lpstr>
      <vt:lpstr>Consolas</vt:lpstr>
      <vt:lpstr>Office Theme</vt:lpstr>
      <vt:lpstr>Regression 1: OLS Fundamentals</vt:lpstr>
      <vt:lpstr>Overview</vt:lpstr>
      <vt:lpstr>OLS Basics</vt:lpstr>
      <vt:lpstr>OLS assumptions à la Scott Cunningham</vt:lpstr>
      <vt:lpstr>Variables may be non-linear</vt:lpstr>
      <vt:lpstr>Random data permits coefficient estimation</vt:lpstr>
      <vt:lpstr>Expected value and average are the same concept</vt:lpstr>
      <vt:lpstr>The model (b/c of intercept β_0) can be estimated</vt:lpstr>
      <vt:lpstr> Zero conditional (on control variables) mean</vt:lpstr>
      <vt:lpstr>A4) All coefficients (β_0,β_1,…) are unbiased</vt:lpstr>
      <vt:lpstr>Regression is the CEF, which is optimal for least squares</vt:lpstr>
      <vt:lpstr>How to obtain coefficient estimators (β_0 ) ̂ and (β_1 ) ̂</vt:lpstr>
      <vt:lpstr>≥ 2 regressors β ̂s &amp; Frisch-Waugh-Lovell Theorem</vt:lpstr>
      <vt:lpstr>FWL is useful for plotting the coefficient of interest</vt:lpstr>
      <vt:lpstr>PowerPoint Presentation</vt:lpstr>
      <vt:lpstr>PowerPoint Presentation</vt:lpstr>
      <vt:lpstr>The “least squares” part of Ordinary Least Squares</vt:lpstr>
      <vt:lpstr>Hypothesis Testing</vt:lpstr>
      <vt:lpstr>R^2 explains how well the model fits the data</vt:lpstr>
      <vt:lpstr>Be careful with R^2=1…</vt:lpstr>
      <vt:lpstr>OLS Practicalities</vt:lpstr>
      <vt:lpstr>The running (non-causal) example for the lecture</vt:lpstr>
      <vt:lpstr>Opening the blackbox of regression</vt:lpstr>
      <vt:lpstr>R creates X and Y (β ̂=(X^′ X)^(-1) X^′ Y) from the data  </vt:lpstr>
      <vt:lpstr>Indicator variables take on values 0 or 1 only (binary)</vt:lpstr>
      <vt:lpstr>Indicator variables are relative to a baseline</vt:lpstr>
      <vt:lpstr>Over saturated models cannot be estimated</vt:lpstr>
      <vt:lpstr>How to interpret non-causal coefficients</vt:lpstr>
      <vt:lpstr>Interpretation of coefficients are from derivatives</vt:lpstr>
      <vt:lpstr>log variables are interpreted as percent change</vt:lpstr>
      <vt:lpstr>Interpret polynomials at their average value</vt:lpstr>
      <vt:lpstr>The intercept is the average y_i value when all x_i=0</vt:lpstr>
      <vt:lpstr>Indicator variables are averages</vt:lpstr>
      <vt:lpstr>Indicator variables are (a specific kind of) averages</vt:lpstr>
      <vt:lpstr>Include all terms if using interactions of variables</vt:lpstr>
      <vt:lpstr>OLS Extensions</vt:lpstr>
      <vt:lpstr>Standard errors determine if estimate is meaningful</vt:lpstr>
      <vt:lpstr>Always use heteroskedastic robust standard errors</vt:lpstr>
      <vt:lpstr>The treatment level may not match data level</vt:lpstr>
      <vt:lpstr>PowerPoint Presentation</vt:lpstr>
      <vt:lpstr>The analysis needs to match the experiment </vt:lpstr>
      <vt:lpstr>Indicator variables subtract y ̅_group from y_i</vt:lpstr>
      <vt:lpstr>Today’s coding example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Regression 1: OLS Fundamentals</dc:title>
  <dc:creator>Julian Wade</dc:creator>
  <cp:lastModifiedBy>Julian Wade</cp:lastModifiedBy>
  <cp:revision>15</cp:revision>
  <dcterms:created xsi:type="dcterms:W3CDTF">2023-01-19T17:22:24Z</dcterms:created>
  <dcterms:modified xsi:type="dcterms:W3CDTF">2023-02-02T15:07:15Z</dcterms:modified>
</cp:coreProperties>
</file>